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19"/>
  </p:notesMasterIdLst>
  <p:handoutMasterIdLst>
    <p:handoutMasterId r:id="rId20"/>
  </p:handoutMasterIdLst>
  <p:sldIdLst>
    <p:sldId id="2524" r:id="rId5"/>
    <p:sldId id="2527" r:id="rId6"/>
    <p:sldId id="2532" r:id="rId7"/>
    <p:sldId id="2469" r:id="rId8"/>
    <p:sldId id="2535" r:id="rId9"/>
    <p:sldId id="2533" r:id="rId10"/>
    <p:sldId id="2540" r:id="rId11"/>
    <p:sldId id="2541" r:id="rId12"/>
    <p:sldId id="2534" r:id="rId13"/>
    <p:sldId id="2537" r:id="rId14"/>
    <p:sldId id="2538" r:id="rId15"/>
    <p:sldId id="2539" r:id="rId16"/>
    <p:sldId id="2542" r:id="rId17"/>
    <p:sldId id="2530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12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74"/>
  </p:normalViewPr>
  <p:slideViewPr>
    <p:cSldViewPr snapToGrid="0" snapToObjects="1" showGuides="1">
      <p:cViewPr varScale="1">
        <p:scale>
          <a:sx n="101" d="100"/>
          <a:sy n="101" d="100"/>
        </p:scale>
        <p:origin x="138" y="342"/>
      </p:cViewPr>
      <p:guideLst>
        <p:guide orient="horz" pos="2112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4" d="100"/>
          <a:sy n="84" d="100"/>
        </p:scale>
        <p:origin x="382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commentAuthors" Target="comment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2018837-64B5-4E20-83A5-89B993CB3C9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C2A4FB-A56B-4413-A08B-0E9894B98B4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48B25D-8766-427E-8C9E-4845048D8DFC}" type="datetimeFigureOut">
              <a:rPr lang="en-US" smtClean="0"/>
              <a:t>2/23/2021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977F36-950D-4655-BC4A-F80BE1DBF79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C246FD-229D-4B04-9855-212AD8D784A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A8A28B-0568-4092-BB1A-13C9B073E3A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052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6F439B-391B-4B41-826A-951FCF412C34}" type="datetimeFigureOut">
              <a:rPr lang="en-US" smtClean="0"/>
              <a:t>2/23/2021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FA0038-7055-434C-B6C4-B8C69565C60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08641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96647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FA0038-7055-434C-B6C4-B8C69565C600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65271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FA0038-7055-434C-B6C4-B8C69565C600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21540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FA0038-7055-434C-B6C4-B8C69565C600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49876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62129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49BF2D20-DAE2-42DC-9AB8-77B7B38D730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200" y="0"/>
            <a:ext cx="11353800" cy="5791201"/>
          </a:xfrm>
          <a:custGeom>
            <a:avLst/>
            <a:gdLst>
              <a:gd name="connsiteX0" fmla="*/ 1 w 11353800"/>
              <a:gd name="connsiteY0" fmla="*/ 5791200 h 5791201"/>
              <a:gd name="connsiteX1" fmla="*/ 6662737 w 11353800"/>
              <a:gd name="connsiteY1" fmla="*/ 5791200 h 5791201"/>
              <a:gd name="connsiteX2" fmla="*/ 6662737 w 11353800"/>
              <a:gd name="connsiteY2" fmla="*/ 5791201 h 5791201"/>
              <a:gd name="connsiteX3" fmla="*/ 1 w 11353800"/>
              <a:gd name="connsiteY3" fmla="*/ 5791201 h 5791201"/>
              <a:gd name="connsiteX4" fmla="*/ 0 w 11353800"/>
              <a:gd name="connsiteY4" fmla="*/ 0 h 5791201"/>
              <a:gd name="connsiteX5" fmla="*/ 11353800 w 11353800"/>
              <a:gd name="connsiteY5" fmla="*/ 0 h 5791201"/>
              <a:gd name="connsiteX6" fmla="*/ 11353800 w 11353800"/>
              <a:gd name="connsiteY6" fmla="*/ 5791200 h 5791201"/>
              <a:gd name="connsiteX7" fmla="*/ 6662737 w 11353800"/>
              <a:gd name="connsiteY7" fmla="*/ 5791200 h 5791201"/>
              <a:gd name="connsiteX8" fmla="*/ 6662737 w 11353800"/>
              <a:gd name="connsiteY8" fmla="*/ 2531373 h 5791201"/>
              <a:gd name="connsiteX9" fmla="*/ 1 w 11353800"/>
              <a:gd name="connsiteY9" fmla="*/ 2531373 h 5791201"/>
              <a:gd name="connsiteX10" fmla="*/ 1 w 11353800"/>
              <a:gd name="connsiteY10" fmla="*/ 5791200 h 5791201"/>
              <a:gd name="connsiteX11" fmla="*/ 0 w 11353800"/>
              <a:gd name="connsiteY11" fmla="*/ 5791200 h 5791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353800" h="5791201">
                <a:moveTo>
                  <a:pt x="1" y="5791200"/>
                </a:moveTo>
                <a:lnTo>
                  <a:pt x="6662737" y="5791200"/>
                </a:lnTo>
                <a:lnTo>
                  <a:pt x="6662737" y="5791201"/>
                </a:lnTo>
                <a:lnTo>
                  <a:pt x="1" y="5791201"/>
                </a:lnTo>
                <a:close/>
                <a:moveTo>
                  <a:pt x="0" y="0"/>
                </a:moveTo>
                <a:lnTo>
                  <a:pt x="11353800" y="0"/>
                </a:lnTo>
                <a:lnTo>
                  <a:pt x="11353800" y="5791200"/>
                </a:lnTo>
                <a:lnTo>
                  <a:pt x="6662737" y="5791200"/>
                </a:lnTo>
                <a:lnTo>
                  <a:pt x="6662737" y="2531373"/>
                </a:lnTo>
                <a:lnTo>
                  <a:pt x="1" y="2531373"/>
                </a:lnTo>
                <a:lnTo>
                  <a:pt x="1" y="5791200"/>
                </a:lnTo>
                <a:lnTo>
                  <a:pt x="0" y="579120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anchor="t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655077"/>
            <a:ext cx="6548438" cy="2831323"/>
          </a:xfrm>
        </p:spPr>
        <p:txBody>
          <a:bodyPr anchor="b">
            <a:noAutofit/>
          </a:bodyPr>
          <a:lstStyle>
            <a:lvl1pPr>
              <a:defRPr sz="600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5486400"/>
            <a:ext cx="6548438" cy="304801"/>
          </a:xfrm>
        </p:spPr>
        <p:txBody>
          <a:bodyPr>
            <a:normAutofit/>
          </a:bodyPr>
          <a:lstStyle>
            <a:lvl1pPr marL="0" indent="0">
              <a:buNone/>
              <a:defRPr sz="1600" spc="300"/>
            </a:lvl1pPr>
          </a:lstStyle>
          <a:p>
            <a:pPr lvl="0"/>
            <a:r>
              <a:rPr lang="en-US" dirty="0"/>
              <a:t>WEBSITE GOES HERE</a:t>
            </a:r>
          </a:p>
        </p:txBody>
      </p:sp>
    </p:spTree>
    <p:extLst>
      <p:ext uri="{BB962C8B-B14F-4D97-AF65-F5344CB8AC3E}">
        <p14:creationId xmlns:p14="http://schemas.microsoft.com/office/powerpoint/2010/main" val="13994676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BF98B-2743-4B47-AE32-9926CC2BF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6908B9-8BB9-5247-A9CC-EADBF62AB6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1885361"/>
            <a:ext cx="5157787" cy="430430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5572680-8F07-DD43-A1EC-F836900FFE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1885361"/>
            <a:ext cx="5183188" cy="430430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02532F2-B96C-DE47-9F25-34728C00D9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88935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Photos in Squa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Полилиния 12"/>
          <p:cNvSpPr>
            <a:spLocks noGrp="1"/>
          </p:cNvSpPr>
          <p:nvPr>
            <p:ph type="pic" sz="quarter" idx="14"/>
          </p:nvPr>
        </p:nvSpPr>
        <p:spPr>
          <a:xfrm>
            <a:off x="6458601" y="-13063"/>
            <a:ext cx="4984597" cy="6881852"/>
          </a:xfrm>
          <a:custGeom>
            <a:avLst/>
            <a:gdLst>
              <a:gd name="connsiteX0" fmla="*/ 1503648 w 9969194"/>
              <a:gd name="connsiteY0" fmla="*/ 0 h 13763703"/>
              <a:gd name="connsiteX1" fmla="*/ 5527552 w 9969194"/>
              <a:gd name="connsiteY1" fmla="*/ 0 h 13763703"/>
              <a:gd name="connsiteX2" fmla="*/ 5527552 w 9969194"/>
              <a:gd name="connsiteY2" fmla="*/ 1227909 h 13763703"/>
              <a:gd name="connsiteX3" fmla="*/ 7022614 w 9969194"/>
              <a:gd name="connsiteY3" fmla="*/ 1227909 h 13763703"/>
              <a:gd name="connsiteX4" fmla="*/ 7022614 w 9969194"/>
              <a:gd name="connsiteY4" fmla="*/ 2794727 h 13763703"/>
              <a:gd name="connsiteX5" fmla="*/ 9969194 w 9969194"/>
              <a:gd name="connsiteY5" fmla="*/ 2794727 h 13763703"/>
              <a:gd name="connsiteX6" fmla="*/ 9969194 w 9969194"/>
              <a:gd name="connsiteY6" fmla="*/ 5957026 h 13763703"/>
              <a:gd name="connsiteX7" fmla="*/ 8950610 w 9969194"/>
              <a:gd name="connsiteY7" fmla="*/ 5957026 h 13763703"/>
              <a:gd name="connsiteX8" fmla="*/ 8950610 w 9969194"/>
              <a:gd name="connsiteY8" fmla="*/ 12565789 h 13763703"/>
              <a:gd name="connsiteX9" fmla="*/ 1869952 w 9969194"/>
              <a:gd name="connsiteY9" fmla="*/ 12565789 h 13763703"/>
              <a:gd name="connsiteX10" fmla="*/ 1869952 w 9969194"/>
              <a:gd name="connsiteY10" fmla="*/ 13763703 h 13763703"/>
              <a:gd name="connsiteX11" fmla="*/ 0 w 9969194"/>
              <a:gd name="connsiteY11" fmla="*/ 13763703 h 13763703"/>
              <a:gd name="connsiteX12" fmla="*/ 0 w 9969194"/>
              <a:gd name="connsiteY12" fmla="*/ 12096207 h 13763703"/>
              <a:gd name="connsiteX13" fmla="*/ 1503648 w 9969194"/>
              <a:gd name="connsiteY13" fmla="*/ 12096207 h 13763703"/>
              <a:gd name="connsiteX14" fmla="*/ 1503648 w 9969194"/>
              <a:gd name="connsiteY14" fmla="*/ 5147401 h 13763703"/>
              <a:gd name="connsiteX15" fmla="*/ 6808482 w 9969194"/>
              <a:gd name="connsiteY15" fmla="*/ 5147401 h 13763703"/>
              <a:gd name="connsiteX16" fmla="*/ 6808482 w 9969194"/>
              <a:gd name="connsiteY16" fmla="*/ 3088415 h 13763703"/>
              <a:gd name="connsiteX17" fmla="*/ 5160598 w 9969194"/>
              <a:gd name="connsiteY17" fmla="*/ 3088415 h 13763703"/>
              <a:gd name="connsiteX18" fmla="*/ 5160598 w 9969194"/>
              <a:gd name="connsiteY18" fmla="*/ 1436915 h 13763703"/>
              <a:gd name="connsiteX19" fmla="*/ 1503648 w 9969194"/>
              <a:gd name="connsiteY19" fmla="*/ 1436915 h 13763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9969194" h="13763703">
                <a:moveTo>
                  <a:pt x="1503648" y="0"/>
                </a:moveTo>
                <a:lnTo>
                  <a:pt x="5527552" y="0"/>
                </a:lnTo>
                <a:lnTo>
                  <a:pt x="5527552" y="1227909"/>
                </a:lnTo>
                <a:lnTo>
                  <a:pt x="7022614" y="1227909"/>
                </a:lnTo>
                <a:lnTo>
                  <a:pt x="7022614" y="2794727"/>
                </a:lnTo>
                <a:lnTo>
                  <a:pt x="9969194" y="2794727"/>
                </a:lnTo>
                <a:lnTo>
                  <a:pt x="9969194" y="5957026"/>
                </a:lnTo>
                <a:lnTo>
                  <a:pt x="8950610" y="5957026"/>
                </a:lnTo>
                <a:lnTo>
                  <a:pt x="8950610" y="12565789"/>
                </a:lnTo>
                <a:lnTo>
                  <a:pt x="1869952" y="12565789"/>
                </a:lnTo>
                <a:lnTo>
                  <a:pt x="1869952" y="13763703"/>
                </a:lnTo>
                <a:lnTo>
                  <a:pt x="0" y="13763703"/>
                </a:lnTo>
                <a:lnTo>
                  <a:pt x="0" y="12096207"/>
                </a:lnTo>
                <a:lnTo>
                  <a:pt x="1503648" y="12096207"/>
                </a:lnTo>
                <a:lnTo>
                  <a:pt x="1503648" y="5147401"/>
                </a:lnTo>
                <a:lnTo>
                  <a:pt x="6808482" y="5147401"/>
                </a:lnTo>
                <a:lnTo>
                  <a:pt x="6808482" y="3088415"/>
                </a:lnTo>
                <a:lnTo>
                  <a:pt x="5160598" y="3088415"/>
                </a:lnTo>
                <a:lnTo>
                  <a:pt x="5160598" y="1436915"/>
                </a:lnTo>
                <a:lnTo>
                  <a:pt x="1503648" y="1436915"/>
                </a:lnTo>
                <a:close/>
              </a:path>
            </a:pathLst>
          </a:cu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7" name="Shape 223">
            <a:extLst>
              <a:ext uri="{FF2B5EF4-FFF2-40B4-BE49-F238E27FC236}">
                <a16:creationId xmlns:a16="http://schemas.microsoft.com/office/drawing/2014/main" id="{00159812-53E9-D848-9606-198A5B9858E2}"/>
              </a:ext>
            </a:extLst>
          </p:cNvPr>
          <p:cNvSpPr/>
          <p:nvPr userDrawn="1"/>
        </p:nvSpPr>
        <p:spPr>
          <a:xfrm>
            <a:off x="10491266" y="1562652"/>
            <a:ext cx="1562173" cy="1562173"/>
          </a:xfrm>
          <a:prstGeom prst="rect">
            <a:avLst/>
          </a:prstGeom>
          <a:ln w="38100">
            <a:solidFill>
              <a:schemeClr val="bg2"/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>
              <a:solidFill>
                <a:schemeClr val="bg2"/>
              </a:solidFill>
            </a:endParaRPr>
          </a:p>
        </p:txBody>
      </p:sp>
      <p:sp>
        <p:nvSpPr>
          <p:cNvPr id="8" name="Shape 224">
            <a:extLst>
              <a:ext uri="{FF2B5EF4-FFF2-40B4-BE49-F238E27FC236}">
                <a16:creationId xmlns:a16="http://schemas.microsoft.com/office/drawing/2014/main" id="{B6EC8FD8-5421-9645-9F0E-CBC6D7CF690B}"/>
              </a:ext>
            </a:extLst>
          </p:cNvPr>
          <p:cNvSpPr/>
          <p:nvPr userDrawn="1"/>
        </p:nvSpPr>
        <p:spPr>
          <a:xfrm>
            <a:off x="7144406" y="879573"/>
            <a:ext cx="662702" cy="662702"/>
          </a:xfrm>
          <a:prstGeom prst="rect">
            <a:avLst/>
          </a:prstGeom>
          <a:ln w="38100">
            <a:solidFill>
              <a:schemeClr val="bg2"/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>
              <a:solidFill>
                <a:schemeClr val="bg2"/>
              </a:solidFill>
            </a:endParaRPr>
          </a:p>
        </p:txBody>
      </p:sp>
      <p:sp>
        <p:nvSpPr>
          <p:cNvPr id="9" name="Shape 225">
            <a:extLst>
              <a:ext uri="{FF2B5EF4-FFF2-40B4-BE49-F238E27FC236}">
                <a16:creationId xmlns:a16="http://schemas.microsoft.com/office/drawing/2014/main" id="{FB52FD4B-1ED8-5C42-8013-FD61B2A3A2CB}"/>
              </a:ext>
            </a:extLst>
          </p:cNvPr>
          <p:cNvSpPr/>
          <p:nvPr userDrawn="1"/>
        </p:nvSpPr>
        <p:spPr>
          <a:xfrm>
            <a:off x="11488701" y="6383701"/>
            <a:ext cx="781358" cy="781358"/>
          </a:xfrm>
          <a:prstGeom prst="rect">
            <a:avLst/>
          </a:prstGeom>
          <a:ln w="38100">
            <a:solidFill>
              <a:schemeClr val="bg2"/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>
              <a:solidFill>
                <a:schemeClr val="bg2"/>
              </a:solidFill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69038DA1-6D5C-EA47-BDA4-388C0BC571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28737" y="786810"/>
            <a:ext cx="4008437" cy="1395208"/>
          </a:xfrm>
        </p:spPr>
        <p:txBody>
          <a:bodyPr lIns="0" anchor="b"/>
          <a:lstStyle/>
          <a:p>
            <a:r>
              <a:rPr lang="en-US" dirty="0"/>
              <a:t>TITLE GOES</a:t>
            </a:r>
            <a:br>
              <a:rPr lang="en-US" dirty="0"/>
            </a:br>
            <a:r>
              <a:rPr lang="en-US" dirty="0"/>
              <a:t>HERE</a:t>
            </a:r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D7404C76-F118-6149-96DF-BF25D43E26A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328738" y="3019352"/>
            <a:ext cx="4008437" cy="3099153"/>
          </a:xfrm>
        </p:spPr>
        <p:txBody>
          <a:bodyPr lIns="0">
            <a:normAutofit/>
          </a:bodyPr>
          <a:lstStyle>
            <a:lvl1pPr>
              <a:lnSpc>
                <a:spcPct val="150000"/>
              </a:lnSpc>
              <a:defRPr sz="1200" spc="0">
                <a:solidFill>
                  <a:schemeClr val="tx2"/>
                </a:solidFill>
              </a:defRPr>
            </a:lvl1pPr>
            <a:lvl2pPr>
              <a:lnSpc>
                <a:spcPct val="150000"/>
              </a:lnSpc>
              <a:defRPr sz="1100" spc="0">
                <a:solidFill>
                  <a:schemeClr val="tx2"/>
                </a:solidFill>
              </a:defRPr>
            </a:lvl2pPr>
            <a:lvl3pPr>
              <a:lnSpc>
                <a:spcPct val="150000"/>
              </a:lnSpc>
              <a:defRPr sz="1050" spc="0">
                <a:solidFill>
                  <a:schemeClr val="tx2"/>
                </a:solidFill>
              </a:defRPr>
            </a:lvl3pPr>
            <a:lvl4pPr>
              <a:lnSpc>
                <a:spcPct val="150000"/>
              </a:lnSpc>
              <a:defRPr sz="1000" spc="0">
                <a:solidFill>
                  <a:schemeClr val="tx2"/>
                </a:solidFill>
              </a:defRPr>
            </a:lvl4pPr>
            <a:lvl5pPr>
              <a:lnSpc>
                <a:spcPct val="150000"/>
              </a:lnSpc>
              <a:defRPr sz="1000" spc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7205F80F-3B88-A44D-812A-11909F0C93D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28738" y="2247679"/>
            <a:ext cx="4008437" cy="602887"/>
          </a:xfrm>
        </p:spPr>
        <p:txBody>
          <a:bodyPr lIns="0" anchor="t">
            <a:normAutofit/>
          </a:bodyPr>
          <a:lstStyle>
            <a:lvl1pPr marL="0" indent="0">
              <a:buNone/>
              <a:defRPr sz="1400" spc="300">
                <a:solidFill>
                  <a:schemeClr val="tx2"/>
                </a:solidFill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SUBTITLE HERE</a:t>
            </a:r>
          </a:p>
        </p:txBody>
      </p:sp>
    </p:spTree>
    <p:extLst>
      <p:ext uri="{BB962C8B-B14F-4D97-AF65-F5344CB8AC3E}">
        <p14:creationId xmlns:p14="http://schemas.microsoft.com/office/powerpoint/2010/main" val="4141909845"/>
      </p:ext>
    </p:extLst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655077"/>
            <a:ext cx="6548438" cy="2831323"/>
          </a:xfrm>
        </p:spPr>
        <p:txBody>
          <a:bodyPr anchor="b">
            <a:noAutofit/>
          </a:bodyPr>
          <a:lstStyle>
            <a:lvl1pPr>
              <a:defRPr sz="600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CB11A616-4D84-4BF3-86C7-9F1BBDAD3A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5486400"/>
            <a:ext cx="6548438" cy="697584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27259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6BA20-74C4-B146-8DF6-85C573E19D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8373" y="1488558"/>
            <a:ext cx="5445858" cy="2704640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89FC2C-42AA-424F-9223-5F73B95D7C3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148373" y="4220187"/>
            <a:ext cx="5445858" cy="1223684"/>
          </a:xfrm>
        </p:spPr>
        <p:txBody>
          <a:bodyPr>
            <a:normAutofit/>
          </a:bodyPr>
          <a:lstStyle>
            <a:lvl1pPr marL="0" indent="0">
              <a:buNone/>
              <a:defRPr sz="1800" b="0" i="0" spc="300">
                <a:solidFill>
                  <a:schemeClr val="tx1"/>
                </a:solidFill>
                <a:latin typeface="+mn-lt"/>
                <a:cs typeface="Gill Sans Light" panose="020B0302020104020203" pitchFamily="34" charset="-79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347444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56FC21-A32D-44DC-BED7-08CEBB3B90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B2B6249-6B58-2F44-83C2-208195C23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57"/>
            <a:ext cx="10515600" cy="986943"/>
          </a:xfrm>
        </p:spPr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8650928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56FC21-A32D-44DC-BED7-08CEBB3B90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B2B6249-6B58-2F44-83C2-208195C23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57"/>
            <a:ext cx="10515600" cy="986943"/>
          </a:xfrm>
        </p:spPr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5E0DD3-854B-420F-ADA1-DED8ADDCC3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54163" y="2062956"/>
            <a:ext cx="9083675" cy="27320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6000"/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813462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Blank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5E4FE9-CEDE-F34D-924F-EB11B49749A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363424" y="2367777"/>
            <a:ext cx="5056426" cy="3791433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8F6D2B1F-21AB-FC4C-ADF6-BC4463A62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90780" y="839972"/>
            <a:ext cx="4767262" cy="1342045"/>
          </a:xfrm>
        </p:spPr>
        <p:txBody>
          <a:bodyPr lIns="0" anchor="b"/>
          <a:lstStyle/>
          <a:p>
            <a:r>
              <a:rPr lang="en-US" dirty="0"/>
              <a:t>TITLE GOES</a:t>
            </a:r>
            <a:br>
              <a:rPr lang="en-US" dirty="0"/>
            </a:br>
            <a:r>
              <a:rPr lang="en-US" dirty="0"/>
              <a:t>HERE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F1372009-C299-3A49-80B3-22EAC70160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790780" y="3019352"/>
            <a:ext cx="4767262" cy="3099153"/>
          </a:xfrm>
        </p:spPr>
        <p:txBody>
          <a:bodyPr lIns="0">
            <a:normAutofit/>
          </a:bodyPr>
          <a:lstStyle>
            <a:lvl1pPr>
              <a:lnSpc>
                <a:spcPct val="150000"/>
              </a:lnSpc>
              <a:defRPr sz="1200" spc="0">
                <a:solidFill>
                  <a:schemeClr val="tx2"/>
                </a:solidFill>
              </a:defRPr>
            </a:lvl1pPr>
            <a:lvl2pPr>
              <a:lnSpc>
                <a:spcPct val="150000"/>
              </a:lnSpc>
              <a:defRPr sz="1100" spc="0">
                <a:solidFill>
                  <a:schemeClr val="tx2"/>
                </a:solidFill>
              </a:defRPr>
            </a:lvl2pPr>
            <a:lvl3pPr>
              <a:lnSpc>
                <a:spcPct val="150000"/>
              </a:lnSpc>
              <a:defRPr sz="1050" spc="0">
                <a:solidFill>
                  <a:schemeClr val="tx2"/>
                </a:solidFill>
              </a:defRPr>
            </a:lvl3pPr>
            <a:lvl4pPr>
              <a:lnSpc>
                <a:spcPct val="150000"/>
              </a:lnSpc>
              <a:defRPr sz="1000" spc="0">
                <a:solidFill>
                  <a:schemeClr val="tx2"/>
                </a:solidFill>
              </a:defRPr>
            </a:lvl4pPr>
            <a:lvl5pPr>
              <a:lnSpc>
                <a:spcPct val="150000"/>
              </a:lnSpc>
              <a:defRPr sz="1000" spc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BC005EA5-AC3E-B248-B6E7-9CA2F3092AA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790780" y="2247679"/>
            <a:ext cx="4767262" cy="602887"/>
          </a:xfrm>
        </p:spPr>
        <p:txBody>
          <a:bodyPr lIns="0" anchor="t">
            <a:normAutofit/>
          </a:bodyPr>
          <a:lstStyle>
            <a:lvl1pPr marL="0" indent="0">
              <a:buNone/>
              <a:defRPr sz="1400" spc="300">
                <a:solidFill>
                  <a:schemeClr val="tx2"/>
                </a:solidFill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SUBTITLE HERE</a:t>
            </a:r>
          </a:p>
        </p:txBody>
      </p:sp>
    </p:spTree>
    <p:extLst>
      <p:ext uri="{BB962C8B-B14F-4D97-AF65-F5344CB8AC3E}">
        <p14:creationId xmlns:p14="http://schemas.microsoft.com/office/powerpoint/2010/main" val="18207819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74535-13A9-914D-A6BC-97AFF28830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0"/>
            <a:ext cx="10896600" cy="893218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D75C1F3A-BBBB-2946-BF9D-CD1C4898C83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0" y="1690688"/>
            <a:ext cx="10896600" cy="486251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43A40995-514F-A74C-B120-F2ADB492062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914483"/>
            <a:ext cx="10896600" cy="602887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 spc="300">
                <a:solidFill>
                  <a:schemeClr val="tx2"/>
                </a:solidFill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SUBTITLE HERE</a:t>
            </a:r>
          </a:p>
        </p:txBody>
      </p:sp>
    </p:spTree>
    <p:extLst>
      <p:ext uri="{BB962C8B-B14F-4D97-AF65-F5344CB8AC3E}">
        <p14:creationId xmlns:p14="http://schemas.microsoft.com/office/powerpoint/2010/main" val="85082984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56FC21-A32D-44DC-BED7-08CEBB3B90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B2B6249-6B58-2F44-83C2-208195C23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6"/>
            <a:ext cx="3932237" cy="1868896"/>
          </a:xfrm>
        </p:spPr>
        <p:txBody>
          <a:bodyPr anchor="b"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1B3D6EB-0B4B-4C00-A78E-E618E038C9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06353079-34E7-4CF0-8300-BCC1060B3B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856322"/>
            <a:ext cx="3932237" cy="301266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8612269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56FC21-A32D-44DC-BED7-08CEBB3B90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B2B6249-6B58-2F44-83C2-208195C23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6"/>
            <a:ext cx="3932237" cy="1868896"/>
          </a:xfrm>
        </p:spPr>
        <p:txBody>
          <a:bodyPr anchor="b"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06353079-34E7-4CF0-8300-BCC1060B3B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856322"/>
            <a:ext cx="3932237" cy="301266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B04B7B3E-1EE1-4212-9F4F-0C7DC6C1584F}"/>
              </a:ext>
            </a:extLst>
          </p:cNvPr>
          <p:cNvSpPr>
            <a:spLocks noGrp="1"/>
          </p:cNvSpPr>
          <p:nvPr>
            <p:ph type="pic" idx="11"/>
          </p:nvPr>
        </p:nvSpPr>
        <p:spPr>
          <a:xfrm>
            <a:off x="5180012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 dirty="0" smtClean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590135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 Divi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EA8FB924-7820-A342-A545-0DFCE2908E1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0"/>
            <a:ext cx="1136015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5451231 h 6858000"/>
              <a:gd name="connsiteX5" fmla="*/ 6277708 w 12192000"/>
              <a:gd name="connsiteY5" fmla="*/ 5451231 h 6858000"/>
              <a:gd name="connsiteX6" fmla="*/ 6277708 w 12192000"/>
              <a:gd name="connsiteY6" fmla="*/ 1481138 h 6858000"/>
              <a:gd name="connsiteX7" fmla="*/ 0 w 12192000"/>
              <a:gd name="connsiteY7" fmla="*/ 148113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5451231"/>
                </a:lnTo>
                <a:lnTo>
                  <a:pt x="6277708" y="5451231"/>
                </a:lnTo>
                <a:lnTo>
                  <a:pt x="6277708" y="1481138"/>
                </a:lnTo>
                <a:lnTo>
                  <a:pt x="0" y="148113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D6BA20-74C4-B146-8DF6-85C573E19D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8373" y="1488558"/>
            <a:ext cx="5445858" cy="2704640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89FC2C-42AA-424F-9223-5F73B95D7C3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148373" y="4220187"/>
            <a:ext cx="5445858" cy="1223684"/>
          </a:xfrm>
        </p:spPr>
        <p:txBody>
          <a:bodyPr>
            <a:normAutofit/>
          </a:bodyPr>
          <a:lstStyle>
            <a:lvl1pPr marL="0" indent="0">
              <a:buNone/>
              <a:defRPr sz="1800" b="0" i="0" spc="300">
                <a:solidFill>
                  <a:schemeClr val="tx1"/>
                </a:solidFill>
                <a:latin typeface="+mn-lt"/>
                <a:cs typeface="Gill Sans Light" panose="020B0302020104020203" pitchFamily="34" charset="-79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3273724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Ble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182597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8697232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3EE4273-5B11-44D2-BB30-AB361AEA564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200" y="0"/>
            <a:ext cx="11353800" cy="5791201"/>
          </a:xfrm>
          <a:custGeom>
            <a:avLst/>
            <a:gdLst>
              <a:gd name="connsiteX0" fmla="*/ 1 w 11353800"/>
              <a:gd name="connsiteY0" fmla="*/ 5791200 h 5791201"/>
              <a:gd name="connsiteX1" fmla="*/ 6662737 w 11353800"/>
              <a:gd name="connsiteY1" fmla="*/ 5791200 h 5791201"/>
              <a:gd name="connsiteX2" fmla="*/ 6662737 w 11353800"/>
              <a:gd name="connsiteY2" fmla="*/ 5791201 h 5791201"/>
              <a:gd name="connsiteX3" fmla="*/ 1 w 11353800"/>
              <a:gd name="connsiteY3" fmla="*/ 5791201 h 5791201"/>
              <a:gd name="connsiteX4" fmla="*/ 0 w 11353800"/>
              <a:gd name="connsiteY4" fmla="*/ 0 h 5791201"/>
              <a:gd name="connsiteX5" fmla="*/ 8012252 w 11353800"/>
              <a:gd name="connsiteY5" fmla="*/ 0 h 5791201"/>
              <a:gd name="connsiteX6" fmla="*/ 8012252 w 11353800"/>
              <a:gd name="connsiteY6" fmla="*/ 1892595 h 5791201"/>
              <a:gd name="connsiteX7" fmla="*/ 11353800 w 11353800"/>
              <a:gd name="connsiteY7" fmla="*/ 1892595 h 5791201"/>
              <a:gd name="connsiteX8" fmla="*/ 11353800 w 11353800"/>
              <a:gd name="connsiteY8" fmla="*/ 5791200 h 5791201"/>
              <a:gd name="connsiteX9" fmla="*/ 6662737 w 11353800"/>
              <a:gd name="connsiteY9" fmla="*/ 5791200 h 5791201"/>
              <a:gd name="connsiteX10" fmla="*/ 6662737 w 11353800"/>
              <a:gd name="connsiteY10" fmla="*/ 2531373 h 5791201"/>
              <a:gd name="connsiteX11" fmla="*/ 1 w 11353800"/>
              <a:gd name="connsiteY11" fmla="*/ 2531373 h 5791201"/>
              <a:gd name="connsiteX12" fmla="*/ 1 w 11353800"/>
              <a:gd name="connsiteY12" fmla="*/ 5791200 h 5791201"/>
              <a:gd name="connsiteX13" fmla="*/ 0 w 11353800"/>
              <a:gd name="connsiteY13" fmla="*/ 5791200 h 5791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1353800" h="5791201">
                <a:moveTo>
                  <a:pt x="1" y="5791200"/>
                </a:moveTo>
                <a:lnTo>
                  <a:pt x="6662737" y="5791200"/>
                </a:lnTo>
                <a:lnTo>
                  <a:pt x="6662737" y="5791201"/>
                </a:lnTo>
                <a:lnTo>
                  <a:pt x="1" y="5791201"/>
                </a:lnTo>
                <a:close/>
                <a:moveTo>
                  <a:pt x="0" y="0"/>
                </a:moveTo>
                <a:lnTo>
                  <a:pt x="8012252" y="0"/>
                </a:lnTo>
                <a:lnTo>
                  <a:pt x="8012252" y="1892595"/>
                </a:lnTo>
                <a:lnTo>
                  <a:pt x="11353800" y="1892595"/>
                </a:lnTo>
                <a:lnTo>
                  <a:pt x="11353800" y="5791200"/>
                </a:lnTo>
                <a:lnTo>
                  <a:pt x="6662737" y="5791200"/>
                </a:lnTo>
                <a:lnTo>
                  <a:pt x="6662737" y="2531373"/>
                </a:lnTo>
                <a:lnTo>
                  <a:pt x="1" y="2531373"/>
                </a:lnTo>
                <a:lnTo>
                  <a:pt x="1" y="5791200"/>
                </a:lnTo>
                <a:lnTo>
                  <a:pt x="0" y="579120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anchor="t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3072985"/>
            <a:ext cx="6548438" cy="2413416"/>
          </a:xfrm>
        </p:spPr>
        <p:txBody>
          <a:bodyPr anchor="b">
            <a:noAutofit/>
          </a:bodyPr>
          <a:lstStyle>
            <a:lvl1pPr>
              <a:defRPr sz="600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199" y="5486401"/>
            <a:ext cx="6548439" cy="304800"/>
          </a:xfrm>
        </p:spPr>
        <p:txBody>
          <a:bodyPr>
            <a:normAutofit/>
          </a:bodyPr>
          <a:lstStyle>
            <a:lvl1pPr marL="0" indent="0">
              <a:buNone/>
              <a:defRPr sz="1600" spc="300"/>
            </a:lvl1pPr>
          </a:lstStyle>
          <a:p>
            <a:pPr lvl="0"/>
            <a:r>
              <a:rPr lang="en-US" dirty="0"/>
              <a:t>WEBSITE GOES HERE</a:t>
            </a:r>
          </a:p>
        </p:txBody>
      </p:sp>
    </p:spTree>
    <p:extLst>
      <p:ext uri="{BB962C8B-B14F-4D97-AF65-F5344CB8AC3E}">
        <p14:creationId xmlns:p14="http://schemas.microsoft.com/office/powerpoint/2010/main" val="15066228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 Divi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80C00A69-6129-E54C-B138-69D96462CE8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6682850 w 12192000"/>
              <a:gd name="connsiteY3" fmla="*/ 6858000 h 6858000"/>
              <a:gd name="connsiteX4" fmla="*/ 6682850 w 12192000"/>
              <a:gd name="connsiteY4" fmla="*/ 3259237 h 6858000"/>
              <a:gd name="connsiteX5" fmla="*/ 838200 w 12192000"/>
              <a:gd name="connsiteY5" fmla="*/ 3259237 h 6858000"/>
              <a:gd name="connsiteX6" fmla="*/ 8382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6682850" y="6858000"/>
                </a:lnTo>
                <a:lnTo>
                  <a:pt x="6682850" y="3259237"/>
                </a:lnTo>
                <a:lnTo>
                  <a:pt x="838200" y="3259237"/>
                </a:lnTo>
                <a:lnTo>
                  <a:pt x="8382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t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985175C-7C48-9449-9A0A-088E9BCAE9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8373" y="3259237"/>
            <a:ext cx="5445858" cy="2852737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4F669B5-8A24-5846-82A0-51E5506817F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148373" y="6138962"/>
            <a:ext cx="5445858" cy="580815"/>
          </a:xfrm>
        </p:spPr>
        <p:txBody>
          <a:bodyPr>
            <a:normAutofit/>
          </a:bodyPr>
          <a:lstStyle>
            <a:lvl1pPr marL="0" indent="0">
              <a:buNone/>
              <a:defRPr sz="1800" b="0" i="0" spc="300">
                <a:solidFill>
                  <a:schemeClr val="tx2"/>
                </a:solidFill>
                <a:latin typeface="+mn-lt"/>
                <a:cs typeface="Gill Sans Light" panose="020B0302020104020203" pitchFamily="34" charset="-79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3417881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5B2C2DA-ADF3-D44B-8824-9B44E01F74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28737" y="786810"/>
            <a:ext cx="4008437" cy="1395208"/>
          </a:xfrm>
        </p:spPr>
        <p:txBody>
          <a:bodyPr lIns="0" anchor="b"/>
          <a:lstStyle/>
          <a:p>
            <a:r>
              <a:rPr lang="en-US" dirty="0"/>
              <a:t>TITLE GOES</a:t>
            </a:r>
            <a:br>
              <a:rPr lang="en-US" dirty="0"/>
            </a:br>
            <a:r>
              <a:rPr lang="en-US" dirty="0"/>
              <a:t>HERE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A80A15A-88F2-2144-8707-F31DD26C52B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328738" y="3019352"/>
            <a:ext cx="4008437" cy="3099153"/>
          </a:xfrm>
        </p:spPr>
        <p:txBody>
          <a:bodyPr lIns="0">
            <a:normAutofit/>
          </a:bodyPr>
          <a:lstStyle>
            <a:lvl1pPr>
              <a:lnSpc>
                <a:spcPct val="150000"/>
              </a:lnSpc>
              <a:defRPr sz="1600" spc="0">
                <a:solidFill>
                  <a:schemeClr val="tx2"/>
                </a:solidFill>
              </a:defRPr>
            </a:lvl1pPr>
            <a:lvl2pPr>
              <a:lnSpc>
                <a:spcPct val="150000"/>
              </a:lnSpc>
              <a:defRPr sz="1400" spc="0">
                <a:solidFill>
                  <a:schemeClr val="tx2"/>
                </a:solidFill>
              </a:defRPr>
            </a:lvl2pPr>
            <a:lvl3pPr>
              <a:lnSpc>
                <a:spcPct val="150000"/>
              </a:lnSpc>
              <a:defRPr sz="1200" spc="0">
                <a:solidFill>
                  <a:schemeClr val="tx2"/>
                </a:solidFill>
              </a:defRPr>
            </a:lvl3pPr>
            <a:lvl4pPr>
              <a:lnSpc>
                <a:spcPct val="150000"/>
              </a:lnSpc>
              <a:defRPr sz="1100" spc="0">
                <a:solidFill>
                  <a:schemeClr val="tx2"/>
                </a:solidFill>
              </a:defRPr>
            </a:lvl4pPr>
            <a:lvl5pPr>
              <a:lnSpc>
                <a:spcPct val="150000"/>
              </a:lnSpc>
              <a:defRPr sz="1100" spc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6CAA743B-32D9-CE44-9E46-D38DB57EFAC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28738" y="2247679"/>
            <a:ext cx="4008437" cy="602887"/>
          </a:xfrm>
        </p:spPr>
        <p:txBody>
          <a:bodyPr lIns="0" anchor="t">
            <a:normAutofit/>
          </a:bodyPr>
          <a:lstStyle>
            <a:lvl1pPr marL="0" indent="0">
              <a:buNone/>
              <a:defRPr sz="1400" spc="300">
                <a:solidFill>
                  <a:schemeClr val="tx2"/>
                </a:solidFill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SUBTITLE HERE</a:t>
            </a:r>
          </a:p>
        </p:txBody>
      </p:sp>
    </p:spTree>
    <p:extLst>
      <p:ext uri="{BB962C8B-B14F-4D97-AF65-F5344CB8AC3E}">
        <p14:creationId xmlns:p14="http://schemas.microsoft.com/office/powerpoint/2010/main" val="383684983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64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838200" y="0"/>
            <a:ext cx="5257800" cy="6858000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746151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ingl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9295395-4EC9-4A2A-A4BF-5B0E3F1E907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38200" y="0"/>
            <a:ext cx="11353800" cy="6858000"/>
          </a:xfrm>
          <a:custGeom>
            <a:avLst/>
            <a:gdLst>
              <a:gd name="connsiteX0" fmla="*/ 0 w 11353800"/>
              <a:gd name="connsiteY0" fmla="*/ 0 h 6858000"/>
              <a:gd name="connsiteX1" fmla="*/ 11353800 w 11353800"/>
              <a:gd name="connsiteY1" fmla="*/ 0 h 6858000"/>
              <a:gd name="connsiteX2" fmla="*/ 11353800 w 11353800"/>
              <a:gd name="connsiteY2" fmla="*/ 4947138 h 6858000"/>
              <a:gd name="connsiteX3" fmla="*/ 7133492 w 11353800"/>
              <a:gd name="connsiteY3" fmla="*/ 4947138 h 6858000"/>
              <a:gd name="connsiteX4" fmla="*/ 7133492 w 11353800"/>
              <a:gd name="connsiteY4" fmla="*/ 6858000 h 6858000"/>
              <a:gd name="connsiteX5" fmla="*/ 0 w 11353800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353800" h="6858000">
                <a:moveTo>
                  <a:pt x="0" y="0"/>
                </a:moveTo>
                <a:lnTo>
                  <a:pt x="11353800" y="0"/>
                </a:lnTo>
                <a:lnTo>
                  <a:pt x="11353800" y="4947138"/>
                </a:lnTo>
                <a:lnTo>
                  <a:pt x="7133492" y="4947138"/>
                </a:lnTo>
                <a:lnTo>
                  <a:pt x="7133492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C6DA884-7C48-8D49-9DFE-4CE990C95A0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281989" y="5829950"/>
            <a:ext cx="3558320" cy="628650"/>
          </a:xfrm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  <a:lvl2pPr marL="457200" indent="0">
              <a:buNone/>
              <a:defRPr sz="900"/>
            </a:lvl2pPr>
            <a:lvl3pPr marL="914400" indent="0">
              <a:buNone/>
              <a:defRPr sz="800"/>
            </a:lvl3pPr>
            <a:lvl4pPr marL="1371600" indent="0">
              <a:buNone/>
              <a:defRPr sz="700"/>
            </a:lvl4pPr>
            <a:lvl5pPr marL="1828800" indent="0">
              <a:buNone/>
              <a:defRPr sz="700"/>
            </a:lvl5pPr>
          </a:lstStyle>
          <a:p>
            <a:pPr lvl="0"/>
            <a:r>
              <a:rPr lang="en-US" dirty="0"/>
              <a:t>Caption Goes Here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EFCCE50-D1A9-1249-AF64-BA06424C80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96179" y="5250600"/>
            <a:ext cx="3545503" cy="564335"/>
          </a:xfrm>
        </p:spPr>
        <p:txBody>
          <a:bodyPr>
            <a:normAutofit/>
          </a:bodyPr>
          <a:lstStyle>
            <a:lvl1pPr algn="ctr">
              <a:defRPr sz="2800"/>
            </a:lvl1pPr>
          </a:lstStyle>
          <a:p>
            <a:r>
              <a:rPr lang="en-US" dirty="0"/>
              <a:t>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156526201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mparison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838200" y="2627"/>
            <a:ext cx="11353799" cy="4631365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25A2246-7A52-3649-8FE5-C14CAE4F551F}"/>
              </a:ext>
            </a:extLst>
          </p:cNvPr>
          <p:cNvSpPr/>
          <p:nvPr userDrawn="1"/>
        </p:nvSpPr>
        <p:spPr>
          <a:xfrm>
            <a:off x="877112" y="1968284"/>
            <a:ext cx="5118912" cy="46611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26EA67C-D6CD-904B-9211-B56EF682649F}"/>
              </a:ext>
            </a:extLst>
          </p:cNvPr>
          <p:cNvSpPr/>
          <p:nvPr userDrawn="1"/>
        </p:nvSpPr>
        <p:spPr>
          <a:xfrm>
            <a:off x="6612193" y="1968284"/>
            <a:ext cx="5118912" cy="46611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E94B1A93-5100-5048-8230-09B3D176D1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62100" y="2679700"/>
            <a:ext cx="4242611" cy="645001"/>
          </a:xfrm>
        </p:spPr>
        <p:txBody>
          <a:bodyPr anchor="ctr"/>
          <a:lstStyle>
            <a:lvl1pPr marL="0" indent="0">
              <a:buNone/>
              <a:defRPr sz="2400" b="1" i="0">
                <a:solidFill>
                  <a:schemeClr val="tx2"/>
                </a:solidFill>
                <a:latin typeface="+mj-lt"/>
                <a:cs typeface="Gill Sans" panose="020B0502020104020203" pitchFamily="34" charset="-79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8A037B8A-C781-9F40-A9F6-BCCD198DD3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62100" y="3324700"/>
            <a:ext cx="4242611" cy="3304699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66926CBF-E2B0-C44C-AD98-B15D17ADD5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467601" y="2679700"/>
            <a:ext cx="4072192" cy="645001"/>
          </a:xfrm>
        </p:spPr>
        <p:txBody>
          <a:bodyPr anchor="ctr"/>
          <a:lstStyle>
            <a:lvl1pPr marL="0" indent="0">
              <a:buNone/>
              <a:defRPr sz="2400" b="1" i="0">
                <a:solidFill>
                  <a:schemeClr val="tx2"/>
                </a:solidFill>
                <a:latin typeface="+mj-lt"/>
                <a:cs typeface="Gill Sans" panose="020B0502020104020203" pitchFamily="34" charset="-79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318A1595-1A86-304F-A361-B3E4B06837F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67601" y="3324700"/>
            <a:ext cx="4072192" cy="3304699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8DEFE0B-9B5C-734D-8394-A770FAA615B3}"/>
              </a:ext>
            </a:extLst>
          </p:cNvPr>
          <p:cNvSpPr/>
          <p:nvPr userDrawn="1"/>
        </p:nvSpPr>
        <p:spPr>
          <a:xfrm>
            <a:off x="838200" y="2679700"/>
            <a:ext cx="546100" cy="5461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02390A6-F565-8844-A9B9-4C6ACB7857F5}"/>
              </a:ext>
            </a:extLst>
          </p:cNvPr>
          <p:cNvSpPr/>
          <p:nvPr userDrawn="1"/>
        </p:nvSpPr>
        <p:spPr>
          <a:xfrm>
            <a:off x="6742889" y="2679700"/>
            <a:ext cx="546100" cy="5461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6674C34-BF58-4A21-BEE1-52BA2A5DB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7601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73ADF8-C269-5D42-A626-BE35303B9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E7CE01-A53E-894C-9672-25D8CB7D5F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128E13-F6CA-9A4F-A3DD-2CEB2ED95E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4176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BF98B-2743-4B47-AE32-9926CC2BF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F824E8-8F6B-3D44-A59E-3179A03A78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6908B9-8BB9-5247-A9CC-EADBF62AB6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17E1808-3255-6342-8F11-708C178C686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5572680-8F07-DD43-A1EC-F836900FFE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02532F2-B96C-DE47-9F25-34728C00D9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77652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1F0FA98-2EE8-734A-95BB-A4637DCAD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55A45B-F495-F641-AA7A-36292C3CC9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227B26-65C5-5A4B-AAEC-70B3B5201C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Shape 61">
            <a:extLst>
              <a:ext uri="{FF2B5EF4-FFF2-40B4-BE49-F238E27FC236}">
                <a16:creationId xmlns:a16="http://schemas.microsoft.com/office/drawing/2014/main" id="{EFA7F577-E691-D948-943E-8D25DFE256F5}"/>
              </a:ext>
            </a:extLst>
          </p:cNvPr>
          <p:cNvSpPr/>
          <p:nvPr userDrawn="1"/>
        </p:nvSpPr>
        <p:spPr>
          <a:xfrm rot="16200000">
            <a:off x="-540747" y="4350527"/>
            <a:ext cx="1919693" cy="28469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1600" b="1" i="0" spc="0" dirty="0">
                <a:solidFill>
                  <a:schemeClr val="tx2"/>
                </a:solidFill>
                <a:latin typeface="+mj-lt"/>
                <a:cs typeface="Gill Sans" panose="020B0502020104020203" pitchFamily="34" charset="-79"/>
              </a:rPr>
              <a:t>MARGIE'S TRAVEL</a:t>
            </a:r>
          </a:p>
        </p:txBody>
      </p:sp>
      <p:sp>
        <p:nvSpPr>
          <p:cNvPr id="16" name="Shape 62">
            <a:extLst>
              <a:ext uri="{FF2B5EF4-FFF2-40B4-BE49-F238E27FC236}">
                <a16:creationId xmlns:a16="http://schemas.microsoft.com/office/drawing/2014/main" id="{2C8F251E-BB08-9D42-8813-D3CD1AE6AF9A}"/>
              </a:ext>
            </a:extLst>
          </p:cNvPr>
          <p:cNvSpPr/>
          <p:nvPr userDrawn="1"/>
        </p:nvSpPr>
        <p:spPr>
          <a:xfrm flipV="1">
            <a:off x="419100" y="798384"/>
            <a:ext cx="1" cy="2188805"/>
          </a:xfrm>
          <a:prstGeom prst="line">
            <a:avLst/>
          </a:prstGeom>
          <a:ln w="38100">
            <a:solidFill>
              <a:schemeClr val="tx2"/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  <p:sp>
        <p:nvSpPr>
          <p:cNvPr id="17" name="Shape 42">
            <a:extLst>
              <a:ext uri="{FF2B5EF4-FFF2-40B4-BE49-F238E27FC236}">
                <a16:creationId xmlns:a16="http://schemas.microsoft.com/office/drawing/2014/main" id="{3890D1E5-941D-C642-A000-669C7923941B}"/>
              </a:ext>
            </a:extLst>
          </p:cNvPr>
          <p:cNvSpPr txBox="1">
            <a:spLocks/>
          </p:cNvSpPr>
          <p:nvPr userDrawn="1"/>
        </p:nvSpPr>
        <p:spPr>
          <a:xfrm>
            <a:off x="158397" y="77222"/>
            <a:ext cx="521406" cy="24765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C1C0BE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86CB4B4D-7CA3-9044-876B-883B54F8677D}" type="slidenum">
              <a:rPr lang="en-US" sz="1050" smtClean="0">
                <a:solidFill>
                  <a:schemeClr val="tx2"/>
                </a:solidFill>
              </a:rPr>
              <a:pPr algn="ctr"/>
              <a:t>‹#›</a:t>
            </a:fld>
            <a:endParaRPr lang="en-US" sz="1050" dirty="0">
              <a:solidFill>
                <a:schemeClr val="tx2"/>
              </a:solidFill>
            </a:endParaRPr>
          </a:p>
        </p:txBody>
      </p:sp>
      <p:sp>
        <p:nvSpPr>
          <p:cNvPr id="19" name="Shape 61">
            <a:extLst>
              <a:ext uri="{FF2B5EF4-FFF2-40B4-BE49-F238E27FC236}">
                <a16:creationId xmlns:a16="http://schemas.microsoft.com/office/drawing/2014/main" id="{B3E93633-ABFF-9C4A-BBE4-734B074DB938}"/>
              </a:ext>
            </a:extLst>
          </p:cNvPr>
          <p:cNvSpPr/>
          <p:nvPr userDrawn="1"/>
        </p:nvSpPr>
        <p:spPr>
          <a:xfrm>
            <a:off x="129758" y="5998559"/>
            <a:ext cx="537006" cy="71558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4400" b="1" i="0" spc="0" dirty="0">
                <a:solidFill>
                  <a:schemeClr val="tx2"/>
                </a:solidFill>
                <a:latin typeface="+mj-lt"/>
                <a:cs typeface="Gill Sans" panose="020B0502020104020203" pitchFamily="34" charset="-79"/>
              </a:rPr>
              <a:t>M</a:t>
            </a:r>
          </a:p>
        </p:txBody>
      </p:sp>
    </p:spTree>
    <p:extLst>
      <p:ext uri="{BB962C8B-B14F-4D97-AF65-F5344CB8AC3E}">
        <p14:creationId xmlns:p14="http://schemas.microsoft.com/office/powerpoint/2010/main" val="40507370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51" r:id="rId2"/>
    <p:sldLayoutId id="2147483674" r:id="rId3"/>
    <p:sldLayoutId id="2147483660" r:id="rId4"/>
    <p:sldLayoutId id="2147483670" r:id="rId5"/>
    <p:sldLayoutId id="2147483669" r:id="rId6"/>
    <p:sldLayoutId id="2147483664" r:id="rId7"/>
    <p:sldLayoutId id="2147483650" r:id="rId8"/>
    <p:sldLayoutId id="2147483653" r:id="rId9"/>
    <p:sldLayoutId id="2147483680" r:id="rId10"/>
    <p:sldLayoutId id="2147483666" r:id="rId11"/>
    <p:sldLayoutId id="2147483678" r:id="rId12"/>
    <p:sldLayoutId id="2147483679" r:id="rId13"/>
    <p:sldLayoutId id="2147483672" r:id="rId14"/>
    <p:sldLayoutId id="2147483683" r:id="rId15"/>
    <p:sldLayoutId id="2147483663" r:id="rId16"/>
    <p:sldLayoutId id="2147483675" r:id="rId17"/>
    <p:sldLayoutId id="2147483681" r:id="rId18"/>
    <p:sldLayoutId id="2147483682" r:id="rId19"/>
    <p:sldLayoutId id="2147483671" r:id="rId20"/>
    <p:sldLayoutId id="2147483677" r:id="rId21"/>
    <p:sldLayoutId id="2147483676" r:id="rId2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 spc="-150">
          <a:solidFill>
            <a:schemeClr val="tx2"/>
          </a:solidFill>
          <a:latin typeface="+mj-lt"/>
          <a:ea typeface="+mj-ea"/>
          <a:cs typeface="Gill Sans" panose="020B0502020104020203" pitchFamily="34" charset="-79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b="0" i="0" kern="1200">
          <a:solidFill>
            <a:schemeClr val="tx2"/>
          </a:solidFill>
          <a:latin typeface="+mn-lt"/>
          <a:ea typeface="+mn-ea"/>
          <a:cs typeface="Gill Sans Light" panose="020B0302020104020203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2"/>
          </a:solidFill>
          <a:latin typeface="+mn-lt"/>
          <a:ea typeface="+mn-ea"/>
          <a:cs typeface="Gill Sans Light" panose="020B0302020104020203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tx2"/>
          </a:solidFill>
          <a:latin typeface="+mn-lt"/>
          <a:ea typeface="+mn-ea"/>
          <a:cs typeface="Gill Sans Light" panose="020B0302020104020203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b="0" i="0" kern="1200">
          <a:solidFill>
            <a:schemeClr val="tx2"/>
          </a:solidFill>
          <a:latin typeface="+mn-lt"/>
          <a:ea typeface="+mn-ea"/>
          <a:cs typeface="Gill Sans Light" panose="020B0302020104020203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b="0" i="0" kern="1200">
          <a:solidFill>
            <a:schemeClr val="tx2"/>
          </a:solidFill>
          <a:latin typeface="+mn-lt"/>
          <a:ea typeface="+mn-ea"/>
          <a:cs typeface="Gill Sans Light" panose="020B0302020104020203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528" userDrawn="1">
          <p15:clr>
            <a:srgbClr val="F26B43"/>
          </p15:clr>
        </p15:guide>
        <p15:guide id="2" orient="horz" pos="412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Woman walking in big city">
            <a:extLst>
              <a:ext uri="{FF2B5EF4-FFF2-40B4-BE49-F238E27FC236}">
                <a16:creationId xmlns:a16="http://schemas.microsoft.com/office/drawing/2014/main" id="{ECA3BA48-F34B-6346-ABF0-1EE5BC4FF2B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t="35194" r="26570" b="8624"/>
          <a:stretch/>
        </p:blipFill>
        <p:spPr>
          <a:xfrm>
            <a:off x="838200" y="0"/>
            <a:ext cx="11353800" cy="5791201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4801ABD-7339-4C70-82A3-696BE8EF14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 Restaurants and Auto </a:t>
            </a:r>
            <a:r>
              <a:rPr lang="en-US" dirty="0" smtClean="0"/>
              <a:t>Thefts in Toronto, Canada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49EBC96-F2B6-43D3-A761-898E1D269BC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38200" y="5677231"/>
            <a:ext cx="6548438" cy="755373"/>
          </a:xfrm>
        </p:spPr>
        <p:txBody>
          <a:bodyPr>
            <a:normAutofit/>
          </a:bodyPr>
          <a:lstStyle/>
          <a:p>
            <a:r>
              <a:rPr lang="en-US" dirty="0" smtClean="0"/>
              <a:t>Jeff Slee</a:t>
            </a:r>
          </a:p>
          <a:p>
            <a:r>
              <a:rPr lang="en-US" smtClean="0"/>
              <a:t>February </a:t>
            </a:r>
            <a:r>
              <a:rPr lang="en-US" smtClean="0"/>
              <a:t>23, </a:t>
            </a:r>
            <a:r>
              <a:rPr lang="en-US" dirty="0" smtClean="0"/>
              <a:t>2021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9656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CF7A04E8-D33E-244D-AFB2-10B9CDB5C5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5277" y="667662"/>
            <a:ext cx="9044609" cy="700643"/>
          </a:xfrm>
        </p:spPr>
        <p:txBody>
          <a:bodyPr>
            <a:normAutofit fontScale="90000"/>
          </a:bodyPr>
          <a:lstStyle/>
          <a:p>
            <a:r>
              <a:rPr lang="en-US" sz="3200" dirty="0" smtClean="0"/>
              <a:t>Map 3: Toronto Restaurants in Low-Risk Neighbourhoods</a:t>
            </a:r>
            <a:endParaRPr lang="en-US" sz="3200" dirty="0"/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2015277" y="1490027"/>
            <a:ext cx="7652598" cy="450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69045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AB58A585-52FA-4A45-B2D0-660EC2D22B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894" y="1117698"/>
            <a:ext cx="6939735" cy="1154558"/>
          </a:xfrm>
        </p:spPr>
        <p:txBody>
          <a:bodyPr>
            <a:normAutofit fontScale="90000"/>
          </a:bodyPr>
          <a:lstStyle/>
          <a:p>
            <a:r>
              <a:rPr lang="en-US" dirty="0"/>
              <a:t>Top </a:t>
            </a:r>
            <a:r>
              <a:rPr lang="en-US" dirty="0" smtClean="0"/>
              <a:t>restaurants in low-risk neighbourhoods</a:t>
            </a:r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82458FA-5D5F-6A41-B047-910858C1E14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10895" y="692875"/>
            <a:ext cx="4767262" cy="294194"/>
          </a:xfrm>
        </p:spPr>
        <p:txBody>
          <a:bodyPr/>
          <a:lstStyle/>
          <a:p>
            <a:r>
              <a:rPr lang="en-US" dirty="0" smtClean="0"/>
              <a:t>Final step: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6C3E0A7-1C3E-0A40-AC21-1EAD4086CBB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10895" y="2402886"/>
            <a:ext cx="5822134" cy="4012428"/>
          </a:xfrm>
        </p:spPr>
        <p:txBody>
          <a:bodyPr>
            <a:normAutofit/>
          </a:bodyPr>
          <a:lstStyle/>
          <a:p>
            <a:r>
              <a:rPr lang="en-US" sz="1500" dirty="0" smtClean="0"/>
              <a:t>Haversine formula is used to measure distance between locations of all restaurants and auto thefts</a:t>
            </a:r>
          </a:p>
          <a:p>
            <a:r>
              <a:rPr lang="en-US" sz="1500" dirty="0" smtClean="0"/>
              <a:t>Auto theft counts are aggregated for each restaurant around a half-kilometer radius</a:t>
            </a:r>
          </a:p>
          <a:p>
            <a:r>
              <a:rPr lang="en-US" sz="1500" dirty="0" smtClean="0"/>
              <a:t>The top ten restaurants are identified based on the lowest number of auto thefts</a:t>
            </a:r>
          </a:p>
          <a:p>
            <a:r>
              <a:rPr lang="en-US" sz="1500" dirty="0"/>
              <a:t>Top restaurant is </a:t>
            </a:r>
            <a:r>
              <a:rPr lang="en-US" sz="1500" dirty="0" smtClean="0"/>
              <a:t>the </a:t>
            </a:r>
            <a:r>
              <a:rPr lang="en-US" sz="1500" dirty="0"/>
              <a:t>Granite Club </a:t>
            </a:r>
            <a:r>
              <a:rPr lang="en-US" sz="1500" dirty="0" smtClean="0"/>
              <a:t>with only a single auto theft, however the private membership initiation fee is $53,000!!</a:t>
            </a:r>
            <a:endParaRPr lang="en-US" sz="1500" dirty="0"/>
          </a:p>
          <a:p>
            <a:r>
              <a:rPr lang="en-US" sz="1500" dirty="0" smtClean="0"/>
              <a:t>Looks like it will be Pizza Nova, the second best choice.</a:t>
            </a:r>
          </a:p>
          <a:p>
            <a:endParaRPr lang="en-US" sz="1500" dirty="0" smtClean="0"/>
          </a:p>
          <a:p>
            <a:endParaRPr lang="en-US" sz="1500" dirty="0" smtClean="0"/>
          </a:p>
          <a:p>
            <a:endParaRPr lang="en-US" sz="1500" dirty="0" smtClean="0"/>
          </a:p>
          <a:p>
            <a:endParaRPr lang="en-US" sz="1500" dirty="0"/>
          </a:p>
          <a:p>
            <a:endParaRPr lang="en-US" dirty="0"/>
          </a:p>
        </p:txBody>
      </p:sp>
      <p:pic>
        <p:nvPicPr>
          <p:cNvPr id="7" name="Picture Placeholder 12" descr="Woman standing in busy street">
            <a:extLst>
              <a:ext uri="{FF2B5EF4-FFF2-40B4-BE49-F238E27FC236}">
                <a16:creationId xmlns:a16="http://schemas.microsoft.com/office/drawing/2014/main" id="{2DE929C2-CECF-4E72-810C-75B9E7BC252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981" b="3981"/>
          <a:stretch>
            <a:fillRect/>
          </a:stretch>
        </p:blipFill>
        <p:spPr>
          <a:xfrm>
            <a:off x="6458601" y="-13063"/>
            <a:ext cx="4984597" cy="6881852"/>
          </a:xfrm>
          <a:custGeom>
            <a:avLst/>
            <a:gdLst>
              <a:gd name="connsiteX0" fmla="*/ 1503648 w 9969194"/>
              <a:gd name="connsiteY0" fmla="*/ 0 h 13763703"/>
              <a:gd name="connsiteX1" fmla="*/ 5527552 w 9969194"/>
              <a:gd name="connsiteY1" fmla="*/ 0 h 13763703"/>
              <a:gd name="connsiteX2" fmla="*/ 5527552 w 9969194"/>
              <a:gd name="connsiteY2" fmla="*/ 1227909 h 13763703"/>
              <a:gd name="connsiteX3" fmla="*/ 7022614 w 9969194"/>
              <a:gd name="connsiteY3" fmla="*/ 1227909 h 13763703"/>
              <a:gd name="connsiteX4" fmla="*/ 7022614 w 9969194"/>
              <a:gd name="connsiteY4" fmla="*/ 2794727 h 13763703"/>
              <a:gd name="connsiteX5" fmla="*/ 9969194 w 9969194"/>
              <a:gd name="connsiteY5" fmla="*/ 2794727 h 13763703"/>
              <a:gd name="connsiteX6" fmla="*/ 9969194 w 9969194"/>
              <a:gd name="connsiteY6" fmla="*/ 5957026 h 13763703"/>
              <a:gd name="connsiteX7" fmla="*/ 8950610 w 9969194"/>
              <a:gd name="connsiteY7" fmla="*/ 5957026 h 13763703"/>
              <a:gd name="connsiteX8" fmla="*/ 8950610 w 9969194"/>
              <a:gd name="connsiteY8" fmla="*/ 12565789 h 13763703"/>
              <a:gd name="connsiteX9" fmla="*/ 1869952 w 9969194"/>
              <a:gd name="connsiteY9" fmla="*/ 12565789 h 13763703"/>
              <a:gd name="connsiteX10" fmla="*/ 1869952 w 9969194"/>
              <a:gd name="connsiteY10" fmla="*/ 13763703 h 13763703"/>
              <a:gd name="connsiteX11" fmla="*/ 0 w 9969194"/>
              <a:gd name="connsiteY11" fmla="*/ 13763703 h 13763703"/>
              <a:gd name="connsiteX12" fmla="*/ 0 w 9969194"/>
              <a:gd name="connsiteY12" fmla="*/ 12096207 h 13763703"/>
              <a:gd name="connsiteX13" fmla="*/ 1503648 w 9969194"/>
              <a:gd name="connsiteY13" fmla="*/ 12096207 h 13763703"/>
              <a:gd name="connsiteX14" fmla="*/ 1503648 w 9969194"/>
              <a:gd name="connsiteY14" fmla="*/ 5147401 h 13763703"/>
              <a:gd name="connsiteX15" fmla="*/ 6808482 w 9969194"/>
              <a:gd name="connsiteY15" fmla="*/ 5147401 h 13763703"/>
              <a:gd name="connsiteX16" fmla="*/ 6808482 w 9969194"/>
              <a:gd name="connsiteY16" fmla="*/ 3088415 h 13763703"/>
              <a:gd name="connsiteX17" fmla="*/ 5160598 w 9969194"/>
              <a:gd name="connsiteY17" fmla="*/ 3088415 h 13763703"/>
              <a:gd name="connsiteX18" fmla="*/ 5160598 w 9969194"/>
              <a:gd name="connsiteY18" fmla="*/ 1436915 h 13763703"/>
              <a:gd name="connsiteX19" fmla="*/ 1503648 w 9969194"/>
              <a:gd name="connsiteY19" fmla="*/ 1436915 h 13763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9969194" h="13763703">
                <a:moveTo>
                  <a:pt x="1503648" y="0"/>
                </a:moveTo>
                <a:lnTo>
                  <a:pt x="5527552" y="0"/>
                </a:lnTo>
                <a:lnTo>
                  <a:pt x="5527552" y="1227909"/>
                </a:lnTo>
                <a:lnTo>
                  <a:pt x="7022614" y="1227909"/>
                </a:lnTo>
                <a:lnTo>
                  <a:pt x="7022614" y="2794727"/>
                </a:lnTo>
                <a:lnTo>
                  <a:pt x="9969194" y="2794727"/>
                </a:lnTo>
                <a:lnTo>
                  <a:pt x="9969194" y="5957026"/>
                </a:lnTo>
                <a:lnTo>
                  <a:pt x="8950610" y="5957026"/>
                </a:lnTo>
                <a:lnTo>
                  <a:pt x="8950610" y="12565789"/>
                </a:lnTo>
                <a:lnTo>
                  <a:pt x="1869952" y="12565789"/>
                </a:lnTo>
                <a:lnTo>
                  <a:pt x="1869952" y="13763703"/>
                </a:lnTo>
                <a:lnTo>
                  <a:pt x="0" y="13763703"/>
                </a:lnTo>
                <a:lnTo>
                  <a:pt x="0" y="12096207"/>
                </a:lnTo>
                <a:lnTo>
                  <a:pt x="1503648" y="12096207"/>
                </a:lnTo>
                <a:lnTo>
                  <a:pt x="1503648" y="5147401"/>
                </a:lnTo>
                <a:lnTo>
                  <a:pt x="6808482" y="5147401"/>
                </a:lnTo>
                <a:lnTo>
                  <a:pt x="6808482" y="3088415"/>
                </a:lnTo>
                <a:lnTo>
                  <a:pt x="5160598" y="3088415"/>
                </a:lnTo>
                <a:lnTo>
                  <a:pt x="5160598" y="1436915"/>
                </a:lnTo>
                <a:lnTo>
                  <a:pt x="1503648" y="1436915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068478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CF7A04E8-D33E-244D-AFB2-10B9CDB5C5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5277" y="667662"/>
            <a:ext cx="9044609" cy="700643"/>
          </a:xfrm>
        </p:spPr>
        <p:txBody>
          <a:bodyPr>
            <a:normAutofit fontScale="90000"/>
          </a:bodyPr>
          <a:lstStyle/>
          <a:p>
            <a:r>
              <a:rPr lang="en-US" sz="3200" dirty="0" smtClean="0"/>
              <a:t>Map 4: Top Restaurants in Low-Risk Neighbourhoods</a:t>
            </a:r>
            <a:endParaRPr lang="en-US" sz="3200" dirty="0"/>
          </a:p>
        </p:txBody>
      </p:sp>
      <p:pic>
        <p:nvPicPr>
          <p:cNvPr id="7" name="Picture 6"/>
          <p:cNvPicPr/>
          <p:nvPr/>
        </p:nvPicPr>
        <p:blipFill>
          <a:blip r:embed="rId2"/>
          <a:stretch>
            <a:fillRect/>
          </a:stretch>
        </p:blipFill>
        <p:spPr>
          <a:xfrm>
            <a:off x="2015277" y="1553209"/>
            <a:ext cx="8452698" cy="474281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0137" y="5114925"/>
            <a:ext cx="4097837" cy="1181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084815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AB58A585-52FA-4A45-B2D0-660EC2D22B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894" y="1161143"/>
            <a:ext cx="6247131" cy="619757"/>
          </a:xfrm>
        </p:spPr>
        <p:txBody>
          <a:bodyPr>
            <a:normAutofit/>
          </a:bodyPr>
          <a:lstStyle/>
          <a:p>
            <a:r>
              <a:rPr lang="en-US" sz="3600" dirty="0"/>
              <a:t>High-Risk Neighbourhoods</a:t>
            </a:r>
            <a:endParaRPr lang="en-US" sz="3600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82458FA-5D5F-6A41-B047-910858C1E14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10895" y="692875"/>
            <a:ext cx="4767262" cy="294194"/>
          </a:xfrm>
        </p:spPr>
        <p:txBody>
          <a:bodyPr/>
          <a:lstStyle/>
          <a:p>
            <a:r>
              <a:rPr lang="en-US" dirty="0" smtClean="0"/>
              <a:t>Additional insight: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6C3E0A7-1C3E-0A40-AC21-1EAD4086CBB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10895" y="1737358"/>
            <a:ext cx="4767262" cy="4677956"/>
          </a:xfrm>
        </p:spPr>
        <p:txBody>
          <a:bodyPr>
            <a:normAutofit/>
          </a:bodyPr>
          <a:lstStyle/>
          <a:p>
            <a:r>
              <a:rPr lang="en-US" sz="1500" dirty="0" smtClean="0"/>
              <a:t>There are 2,244 auto thefts located in a single neighbourhood, West Humber-Clairville</a:t>
            </a:r>
          </a:p>
          <a:p>
            <a:r>
              <a:rPr lang="en-US" sz="1500" dirty="0" smtClean="0"/>
              <a:t>Account for 10% of all auto thefts in Toronto, between 2014 and 2019</a:t>
            </a:r>
          </a:p>
          <a:p>
            <a:r>
              <a:rPr lang="en-US" sz="1500" dirty="0" smtClean="0"/>
              <a:t>Over 60% occur within 5 KM </a:t>
            </a:r>
            <a:r>
              <a:rPr lang="en-US" sz="1500" dirty="0"/>
              <a:t>radius from the departures gate of the Toronto Pearson International </a:t>
            </a:r>
            <a:r>
              <a:rPr lang="en-US" sz="1500" dirty="0" smtClean="0"/>
              <a:t>Airport</a:t>
            </a:r>
          </a:p>
          <a:p>
            <a:r>
              <a:rPr lang="en-US" sz="1500" dirty="0" smtClean="0"/>
              <a:t>Evidence </a:t>
            </a:r>
            <a:r>
              <a:rPr lang="en-US" sz="1500" dirty="0"/>
              <a:t>of “hot zones</a:t>
            </a:r>
            <a:r>
              <a:rPr lang="en-US" sz="1500" dirty="0" smtClean="0"/>
              <a:t>”, </a:t>
            </a:r>
            <a:r>
              <a:rPr lang="en-US" sz="1500" dirty="0"/>
              <a:t>indicated by the larger </a:t>
            </a:r>
            <a:r>
              <a:rPr lang="en-US" sz="1500" dirty="0" smtClean="0"/>
              <a:t>circles, concentrated around parking lots. </a:t>
            </a:r>
          </a:p>
          <a:p>
            <a:r>
              <a:rPr lang="en-US" sz="1500" dirty="0" err="1" smtClean="0"/>
              <a:t>Travellers</a:t>
            </a:r>
            <a:r>
              <a:rPr lang="en-US" sz="1500" dirty="0" smtClean="0"/>
              <a:t> </a:t>
            </a:r>
            <a:r>
              <a:rPr lang="en-US" sz="1500" dirty="0"/>
              <a:t>commuting from outside of Toronto may be unaware of the risks of parking near the airport </a:t>
            </a:r>
            <a:endParaRPr lang="en-US" sz="1500" dirty="0" smtClean="0"/>
          </a:p>
          <a:p>
            <a:endParaRPr lang="en-US" sz="1500" dirty="0" smtClean="0"/>
          </a:p>
          <a:p>
            <a:endParaRPr lang="en-US" sz="1500" dirty="0"/>
          </a:p>
          <a:p>
            <a:endParaRPr lang="en-US" dirty="0"/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F82458FA-5D5F-6A41-B047-910858C1E142}"/>
              </a:ext>
            </a:extLst>
          </p:cNvPr>
          <p:cNvSpPr txBox="1">
            <a:spLocks/>
          </p:cNvSpPr>
          <p:nvPr/>
        </p:nvSpPr>
        <p:spPr>
          <a:xfrm>
            <a:off x="6225507" y="1736823"/>
            <a:ext cx="5442617" cy="596802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i="0" kern="1200" spc="300">
                <a:solidFill>
                  <a:schemeClr val="tx2"/>
                </a:solidFill>
                <a:latin typeface="+mn-lt"/>
                <a:ea typeface="+mn-ea"/>
                <a:cs typeface="Gill Sans Light" panose="020B0302020104020203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b="0" i="0" kern="1200">
                <a:solidFill>
                  <a:schemeClr val="tx2"/>
                </a:solidFill>
                <a:latin typeface="+mn-lt"/>
                <a:ea typeface="+mn-ea"/>
                <a:cs typeface="Gill Sans Light" panose="020B0302020104020203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b="0" i="0" kern="1200">
                <a:solidFill>
                  <a:schemeClr val="tx2"/>
                </a:solidFill>
                <a:latin typeface="+mn-lt"/>
                <a:ea typeface="+mn-ea"/>
                <a:cs typeface="Gill Sans Light" panose="020B0302020104020203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b="0" i="0" kern="1200">
                <a:solidFill>
                  <a:schemeClr val="tx2"/>
                </a:solidFill>
                <a:latin typeface="+mn-lt"/>
                <a:ea typeface="+mn-ea"/>
                <a:cs typeface="Gill Sans Light" panose="020B0302020104020203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b="0" i="0" kern="1200">
                <a:solidFill>
                  <a:schemeClr val="tx2"/>
                </a:solidFill>
                <a:latin typeface="+mn-lt"/>
                <a:ea typeface="+mn-ea"/>
                <a:cs typeface="Gill Sans Light" panose="020B0302020104020203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Map 5: </a:t>
            </a:r>
            <a:r>
              <a:rPr lang="en-US" dirty="0"/>
              <a:t>Auto Thefts Around Toronto Pearson Airport</a:t>
            </a:r>
            <a:endParaRPr lang="en-US" dirty="0"/>
          </a:p>
        </p:txBody>
      </p:sp>
      <p:pic>
        <p:nvPicPr>
          <p:cNvPr id="9" name="Picture 8"/>
          <p:cNvPicPr/>
          <p:nvPr/>
        </p:nvPicPr>
        <p:blipFill>
          <a:blip r:embed="rId2"/>
          <a:stretch>
            <a:fillRect/>
          </a:stretch>
        </p:blipFill>
        <p:spPr>
          <a:xfrm>
            <a:off x="6187407" y="2248217"/>
            <a:ext cx="5728368" cy="3723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149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Travel Themed Flat lay">
            <a:extLst>
              <a:ext uri="{FF2B5EF4-FFF2-40B4-BE49-F238E27FC236}">
                <a16:creationId xmlns:a16="http://schemas.microsoft.com/office/drawing/2014/main" id="{2320BECE-3734-8743-8137-451E559E997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11745" b="11745"/>
          <a:stretch>
            <a:fillRect/>
          </a:stretch>
        </p:blipFill>
        <p:spPr>
          <a:xfrm>
            <a:off x="838200" y="0"/>
            <a:ext cx="11353800" cy="5791201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EB516E3E-5EFE-4EBE-B821-28A54E2B1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pPr lvl="0"/>
            <a:r>
              <a:rPr lang="en-US" dirty="0">
                <a:sym typeface="Bebas"/>
              </a:rPr>
              <a:t>THANK YOU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E492036-E696-4CD7-AA21-39FC74717BB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96255" y="5486401"/>
            <a:ext cx="6548439" cy="304800"/>
          </a:xfrm>
        </p:spPr>
        <p:txBody>
          <a:bodyPr>
            <a:normAutofit lnSpcReduction="10000"/>
          </a:bodyPr>
          <a:lstStyle/>
          <a:p>
            <a:r>
              <a:rPr lang="en-NZ" dirty="0"/>
              <a:t>www.linkedin.com/in/jeff-slee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1889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packed traveling bag">
            <a:extLst>
              <a:ext uri="{FF2B5EF4-FFF2-40B4-BE49-F238E27FC236}">
                <a16:creationId xmlns:a16="http://schemas.microsoft.com/office/drawing/2014/main" id="{1953526E-7475-6A40-B32A-AB90CBA9376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4656" b="4656"/>
          <a:stretch>
            <a:fillRect/>
          </a:stretch>
        </p:blipFill>
        <p:spPr/>
      </p:pic>
      <p:sp>
        <p:nvSpPr>
          <p:cNvPr id="24" name="Title 23">
            <a:extLst>
              <a:ext uri="{FF2B5EF4-FFF2-40B4-BE49-F238E27FC236}">
                <a16:creationId xmlns:a16="http://schemas.microsoft.com/office/drawing/2014/main" id="{3BC3A2D7-5CFE-0944-821B-1E6E6760B6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546" y="1488558"/>
            <a:ext cx="5703685" cy="2704640"/>
          </a:xfrm>
        </p:spPr>
        <p:txBody>
          <a:bodyPr>
            <a:normAutofit fontScale="90000"/>
          </a:bodyPr>
          <a:lstStyle/>
          <a:p>
            <a:r>
              <a:rPr lang="en-US" u="sng" dirty="0" smtClean="0"/>
              <a:t>Case study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When visiting Toronto, travelers will want to:</a:t>
            </a:r>
            <a:endParaRPr lang="en-US" dirty="0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F8C6BF16-D352-864F-9ABC-9C63470E63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13206" y="4365265"/>
            <a:ext cx="5445858" cy="1078605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Know where to find top restaurants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Avoid high crime neighbourhoods</a:t>
            </a:r>
          </a:p>
        </p:txBody>
      </p:sp>
    </p:spTree>
    <p:extLst>
      <p:ext uri="{BB962C8B-B14F-4D97-AF65-F5344CB8AC3E}">
        <p14:creationId xmlns:p14="http://schemas.microsoft.com/office/powerpoint/2010/main" val="855216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Placeholder 26" descr="Woman hiking">
            <a:extLst>
              <a:ext uri="{FF2B5EF4-FFF2-40B4-BE49-F238E27FC236}">
                <a16:creationId xmlns:a16="http://schemas.microsoft.com/office/drawing/2014/main" id="{73DAE110-F0EA-3148-A07C-325BF5660E2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7875" b="7875"/>
          <a:stretch>
            <a:fillRect/>
          </a:stretch>
        </p:blipFill>
        <p:spPr/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566F62C9-A1BC-DD47-B0A8-8EF9838D62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0057" y="3586043"/>
            <a:ext cx="5931673" cy="313679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prstClr val="black"/>
                </a:solidFill>
              </a:rPr>
              <a:t>This will appeal to:</a:t>
            </a:r>
            <a:br>
              <a:rPr lang="en-US" dirty="0" smtClean="0">
                <a:solidFill>
                  <a:prstClr val="black"/>
                </a:solidFill>
              </a:rPr>
            </a:br>
            <a:r>
              <a:rPr lang="en-US" sz="4900" dirty="0" smtClean="0">
                <a:solidFill>
                  <a:prstClr val="black"/>
                </a:solidFill>
              </a:rPr>
              <a:t>	</a:t>
            </a:r>
            <a:r>
              <a:rPr lang="en-US" sz="3100" dirty="0" smtClean="0">
                <a:solidFill>
                  <a:prstClr val="black"/>
                </a:solidFill>
                <a:sym typeface="Wingdings" panose="05000000000000000000" pitchFamily="2" charset="2"/>
              </a:rPr>
              <a:t> </a:t>
            </a:r>
            <a:r>
              <a:rPr lang="en-US" sz="3100" dirty="0" smtClean="0">
                <a:solidFill>
                  <a:prstClr val="black"/>
                </a:solidFill>
              </a:rPr>
              <a:t>Travelers </a:t>
            </a:r>
            <a:br>
              <a:rPr lang="en-US" sz="3100" dirty="0" smtClean="0">
                <a:solidFill>
                  <a:prstClr val="black"/>
                </a:solidFill>
              </a:rPr>
            </a:br>
            <a:r>
              <a:rPr lang="en-US" sz="3100" dirty="0" smtClean="0">
                <a:solidFill>
                  <a:prstClr val="black"/>
                </a:solidFill>
              </a:rPr>
              <a:t>	</a:t>
            </a:r>
            <a:r>
              <a:rPr lang="en-US" sz="3100" dirty="0" smtClean="0">
                <a:solidFill>
                  <a:prstClr val="black"/>
                </a:solidFill>
                <a:sym typeface="Wingdings" panose="05000000000000000000" pitchFamily="2" charset="2"/>
              </a:rPr>
              <a:t> </a:t>
            </a:r>
            <a:r>
              <a:rPr lang="en-US" sz="3100" dirty="0" smtClean="0">
                <a:solidFill>
                  <a:prstClr val="black"/>
                </a:solidFill>
              </a:rPr>
              <a:t>Travel companies</a:t>
            </a:r>
            <a:br>
              <a:rPr lang="en-US" sz="3100" dirty="0" smtClean="0">
                <a:solidFill>
                  <a:prstClr val="black"/>
                </a:solidFill>
              </a:rPr>
            </a:br>
            <a:r>
              <a:rPr lang="en-US" sz="3100" dirty="0" smtClean="0">
                <a:solidFill>
                  <a:prstClr val="black"/>
                </a:solidFill>
              </a:rPr>
              <a:t>	</a:t>
            </a:r>
            <a:r>
              <a:rPr lang="en-US" sz="3100" dirty="0" smtClean="0">
                <a:solidFill>
                  <a:prstClr val="black"/>
                </a:solidFill>
                <a:sym typeface="Wingdings" panose="05000000000000000000" pitchFamily="2" charset="2"/>
              </a:rPr>
              <a:t> </a:t>
            </a:r>
            <a:r>
              <a:rPr lang="en-US" sz="3100" dirty="0" smtClean="0">
                <a:solidFill>
                  <a:prstClr val="black"/>
                </a:solidFill>
              </a:rPr>
              <a:t>New restaurant owners</a:t>
            </a:r>
            <a:r>
              <a:rPr lang="en-US" sz="8000" spc="-300" dirty="0">
                <a:solidFill>
                  <a:schemeClr val="tx2"/>
                </a:solidFill>
              </a:rPr>
              <a:t/>
            </a:r>
            <a:br>
              <a:rPr lang="en-US" sz="8000" spc="-300" dirty="0">
                <a:solidFill>
                  <a:schemeClr val="tx2"/>
                </a:solidFill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8920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12FCB55E-59A0-A24E-82CA-C86759583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7822" y="786810"/>
            <a:ext cx="4008437" cy="139520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Gathering neighbourhoods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DDA8123-7ECD-2A44-A629-7F2DB0D01D3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07823" y="2407105"/>
            <a:ext cx="4723720" cy="3099153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Web scrap </a:t>
            </a:r>
            <a:r>
              <a:rPr lang="en-US" dirty="0"/>
              <a:t>from Wikipedia, </a:t>
            </a:r>
            <a:r>
              <a:rPr lang="en-US" dirty="0" smtClean="0"/>
              <a:t>using BeautifulSoup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Use geocoder to return longitude and latitude coordinates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 smtClean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Compare with centroids from the City of Toronto’s boundary file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Centroids appear more accurate and will be used to mark neighbourhoods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There are a total of 140 neighbourhoods in Toronto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/>
          </a:p>
        </p:txBody>
      </p:sp>
      <p:pic>
        <p:nvPicPr>
          <p:cNvPr id="5" name="Picture Placeholder 4" descr="Flat lay of work desk with woman pointing at map">
            <a:extLst>
              <a:ext uri="{FF2B5EF4-FFF2-40B4-BE49-F238E27FC236}">
                <a16:creationId xmlns:a16="http://schemas.microsoft.com/office/drawing/2014/main" id="{F1AF67EB-A440-4F40-861A-A266D594A0B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4321" r="4321"/>
          <a:stretch>
            <a:fillRect/>
          </a:stretch>
        </p:blipFill>
        <p:spPr/>
      </p:pic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9349A659-D3D2-9F43-B94A-438B0C55F67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07821" y="708485"/>
            <a:ext cx="4008437" cy="285428"/>
          </a:xfrm>
        </p:spPr>
        <p:txBody>
          <a:bodyPr anchor="t"/>
          <a:lstStyle/>
          <a:p>
            <a:r>
              <a:rPr lang="en-US" dirty="0" smtClean="0"/>
              <a:t>First Step: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7067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CF7A04E8-D33E-244D-AFB2-10B9CDB5C5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5277" y="667662"/>
            <a:ext cx="8841409" cy="700643"/>
          </a:xfrm>
        </p:spPr>
        <p:txBody>
          <a:bodyPr>
            <a:normAutofit/>
          </a:bodyPr>
          <a:lstStyle/>
          <a:p>
            <a:r>
              <a:rPr lang="en-US" sz="2900" dirty="0" smtClean="0"/>
              <a:t>Map 1: </a:t>
            </a:r>
            <a:r>
              <a:rPr lang="en-US" sz="2900" dirty="0"/>
              <a:t>Toronto Neighbourhoods &amp; Centroids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5276" y="1368306"/>
            <a:ext cx="8190476" cy="49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3130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AB58A585-52FA-4A45-B2D0-660EC2D22B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895" y="1030611"/>
            <a:ext cx="4767262" cy="750289"/>
          </a:xfrm>
        </p:spPr>
        <p:txBody>
          <a:bodyPr/>
          <a:lstStyle/>
          <a:p>
            <a:r>
              <a:rPr lang="en-US" dirty="0" smtClean="0"/>
              <a:t>Auto thefts</a:t>
            </a:r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82458FA-5D5F-6A41-B047-910858C1E14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10895" y="692875"/>
            <a:ext cx="4767262" cy="294194"/>
          </a:xfrm>
        </p:spPr>
        <p:txBody>
          <a:bodyPr/>
          <a:lstStyle/>
          <a:p>
            <a:r>
              <a:rPr lang="en-US" dirty="0" smtClean="0"/>
              <a:t>Second step: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6C3E0A7-1C3E-0A40-AC21-1EAD4086CBB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10894" y="1737358"/>
            <a:ext cx="5376514" cy="4677956"/>
          </a:xfrm>
        </p:spPr>
        <p:txBody>
          <a:bodyPr>
            <a:normAutofit/>
          </a:bodyPr>
          <a:lstStyle/>
          <a:p>
            <a:r>
              <a:rPr lang="en-US" sz="1500" dirty="0" smtClean="0"/>
              <a:t>Data is from Toronto Police Services, covering auto thefts and crime rates by neighbourhood during 2014 to 2019</a:t>
            </a:r>
          </a:p>
          <a:p>
            <a:r>
              <a:rPr lang="en-US" sz="1500" dirty="0" smtClean="0"/>
              <a:t>Contains a total of 23,380 auto thefts across 9,016 unique locations, for which a total theft count is derived.</a:t>
            </a:r>
          </a:p>
          <a:p>
            <a:r>
              <a:rPr lang="en-US" sz="1500" dirty="0" smtClean="0"/>
              <a:t>Auto </a:t>
            </a:r>
            <a:r>
              <a:rPr lang="en-US" sz="1500" dirty="0"/>
              <a:t>thefts </a:t>
            </a:r>
            <a:r>
              <a:rPr lang="en-US" sz="1500" dirty="0" smtClean="0"/>
              <a:t>increase steadily from ~3:00PM, also a big jump seen at around lunch, then decline </a:t>
            </a:r>
            <a:r>
              <a:rPr lang="en-US" sz="1500" dirty="0"/>
              <a:t>in the early </a:t>
            </a:r>
            <a:r>
              <a:rPr lang="en-US" sz="1500" dirty="0" smtClean="0"/>
              <a:t>morning</a:t>
            </a:r>
          </a:p>
          <a:p>
            <a:r>
              <a:rPr lang="en-US" sz="1500" dirty="0" smtClean="0"/>
              <a:t>Most </a:t>
            </a:r>
            <a:r>
              <a:rPr lang="en-US" sz="1500" dirty="0"/>
              <a:t>auto thefts occur Friday evenings, peaking at </a:t>
            </a:r>
            <a:r>
              <a:rPr lang="en-US" sz="1500" dirty="0" smtClean="0"/>
              <a:t>~10:00PM</a:t>
            </a:r>
            <a:r>
              <a:rPr lang="en-US" sz="1500" dirty="0"/>
              <a:t>, away from the main place of residence</a:t>
            </a:r>
          </a:p>
          <a:p>
            <a:r>
              <a:rPr lang="en-US" sz="1500" dirty="0" smtClean="0"/>
              <a:t>Will split neighbourhoods into </a:t>
            </a:r>
            <a:r>
              <a:rPr lang="en-US" sz="1500" dirty="0" smtClean="0"/>
              <a:t>three clusters based on common auto theft characteristics</a:t>
            </a:r>
            <a:endParaRPr lang="en-US" sz="1500" dirty="0" smtClean="0"/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F82458FA-5D5F-6A41-B047-910858C1E142}"/>
              </a:ext>
            </a:extLst>
          </p:cNvPr>
          <p:cNvSpPr txBox="1">
            <a:spLocks/>
          </p:cNvSpPr>
          <p:nvPr/>
        </p:nvSpPr>
        <p:spPr>
          <a:xfrm>
            <a:off x="6441951" y="1495122"/>
            <a:ext cx="4767262" cy="294194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i="0" kern="1200" spc="300">
                <a:solidFill>
                  <a:schemeClr val="tx2"/>
                </a:solidFill>
                <a:latin typeface="+mn-lt"/>
                <a:ea typeface="+mn-ea"/>
                <a:cs typeface="Gill Sans Light" panose="020B0302020104020203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b="0" i="0" kern="1200">
                <a:solidFill>
                  <a:schemeClr val="tx2"/>
                </a:solidFill>
                <a:latin typeface="+mn-lt"/>
                <a:ea typeface="+mn-ea"/>
                <a:cs typeface="Gill Sans Light" panose="020B0302020104020203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b="0" i="0" kern="1200">
                <a:solidFill>
                  <a:schemeClr val="tx2"/>
                </a:solidFill>
                <a:latin typeface="+mn-lt"/>
                <a:ea typeface="+mn-ea"/>
                <a:cs typeface="Gill Sans Light" panose="020B0302020104020203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b="0" i="0" kern="1200">
                <a:solidFill>
                  <a:schemeClr val="tx2"/>
                </a:solidFill>
                <a:latin typeface="+mn-lt"/>
                <a:ea typeface="+mn-ea"/>
                <a:cs typeface="Gill Sans Light" panose="020B0302020104020203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b="0" i="0" kern="1200">
                <a:solidFill>
                  <a:schemeClr val="tx2"/>
                </a:solidFill>
                <a:latin typeface="+mn-lt"/>
                <a:ea typeface="+mn-ea"/>
                <a:cs typeface="Gill Sans Light" panose="020B0302020104020203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Graph 1: Auto theft statistics in </a:t>
            </a:r>
            <a:r>
              <a:rPr lang="en-US" dirty="0" smtClean="0"/>
              <a:t>Toronto</a:t>
            </a:r>
            <a:endParaRPr lang="en-US" dirty="0"/>
          </a:p>
        </p:txBody>
      </p:sp>
      <p:pic>
        <p:nvPicPr>
          <p:cNvPr id="9" name="Picture 8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7065" y="1910501"/>
            <a:ext cx="4981161" cy="3522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577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AB58A585-52FA-4A45-B2D0-660EC2D22B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895" y="1030611"/>
            <a:ext cx="4767262" cy="750289"/>
          </a:xfrm>
        </p:spPr>
        <p:txBody>
          <a:bodyPr>
            <a:normAutofit/>
          </a:bodyPr>
          <a:lstStyle/>
          <a:p>
            <a:r>
              <a:rPr lang="en-US" dirty="0" smtClean="0"/>
              <a:t>Clustering</a:t>
            </a:r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82458FA-5D5F-6A41-B047-910858C1E14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10895" y="692875"/>
            <a:ext cx="4767262" cy="294194"/>
          </a:xfrm>
        </p:spPr>
        <p:txBody>
          <a:bodyPr/>
          <a:lstStyle/>
          <a:p>
            <a:r>
              <a:rPr lang="en-US" dirty="0" smtClean="0"/>
              <a:t>Third </a:t>
            </a:r>
            <a:r>
              <a:rPr lang="en-US" dirty="0" smtClean="0"/>
              <a:t>step: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6C3E0A7-1C3E-0A40-AC21-1EAD4086CBB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10894" y="2133600"/>
            <a:ext cx="5376514" cy="4281713"/>
          </a:xfrm>
        </p:spPr>
        <p:txBody>
          <a:bodyPr>
            <a:normAutofit/>
          </a:bodyPr>
          <a:lstStyle/>
          <a:p>
            <a:r>
              <a:rPr lang="en-US" sz="1500" dirty="0" smtClean="0"/>
              <a:t>Selected features are scaled and centered from the auto thefts dataset</a:t>
            </a:r>
            <a:endParaRPr lang="en-US" sz="1500" dirty="0" smtClean="0"/>
          </a:p>
          <a:p>
            <a:r>
              <a:rPr lang="en-US" sz="1500" dirty="0" smtClean="0"/>
              <a:t>The elbow method is used to determine the best “k”</a:t>
            </a:r>
          </a:p>
          <a:p>
            <a:r>
              <a:rPr lang="en-US" sz="1500" dirty="0" smtClean="0"/>
              <a:t>Three clusters are identified – low-risk, medium-risk and high-risk neighbourhoods</a:t>
            </a:r>
          </a:p>
          <a:p>
            <a:r>
              <a:rPr lang="en-US" sz="1500" dirty="0" smtClean="0"/>
              <a:t>The low-risk cluster will be used to filter for restaurants</a:t>
            </a:r>
            <a:endParaRPr lang="en-US" sz="1500" dirty="0"/>
          </a:p>
          <a:p>
            <a:endParaRPr lang="en-US" sz="1500" dirty="0"/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F82458FA-5D5F-6A41-B047-910858C1E142}"/>
              </a:ext>
            </a:extLst>
          </p:cNvPr>
          <p:cNvSpPr txBox="1">
            <a:spLocks/>
          </p:cNvSpPr>
          <p:nvPr/>
        </p:nvSpPr>
        <p:spPr>
          <a:xfrm>
            <a:off x="7306578" y="1302588"/>
            <a:ext cx="4088920" cy="486727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i="0" kern="1200" spc="300">
                <a:solidFill>
                  <a:schemeClr val="tx2"/>
                </a:solidFill>
                <a:latin typeface="+mn-lt"/>
                <a:ea typeface="+mn-ea"/>
                <a:cs typeface="Gill Sans Light" panose="020B0302020104020203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b="0" i="0" kern="1200">
                <a:solidFill>
                  <a:schemeClr val="tx2"/>
                </a:solidFill>
                <a:latin typeface="+mn-lt"/>
                <a:ea typeface="+mn-ea"/>
                <a:cs typeface="Gill Sans Light" panose="020B0302020104020203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b="0" i="0" kern="1200">
                <a:solidFill>
                  <a:schemeClr val="tx2"/>
                </a:solidFill>
                <a:latin typeface="+mn-lt"/>
                <a:ea typeface="+mn-ea"/>
                <a:cs typeface="Gill Sans Light" panose="020B0302020104020203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b="0" i="0" kern="1200">
                <a:solidFill>
                  <a:schemeClr val="tx2"/>
                </a:solidFill>
                <a:latin typeface="+mn-lt"/>
                <a:ea typeface="+mn-ea"/>
                <a:cs typeface="Gill Sans Light" panose="020B0302020104020203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b="0" i="0" kern="1200">
                <a:solidFill>
                  <a:schemeClr val="tx2"/>
                </a:solidFill>
                <a:latin typeface="+mn-lt"/>
                <a:ea typeface="+mn-ea"/>
                <a:cs typeface="Gill Sans Light" panose="020B0302020104020203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Table </a:t>
            </a:r>
            <a:r>
              <a:rPr lang="en-US" dirty="0" smtClean="0"/>
              <a:t>1: </a:t>
            </a:r>
            <a:r>
              <a:rPr lang="en-US" dirty="0" smtClean="0"/>
              <a:t>Average number </a:t>
            </a:r>
            <a:r>
              <a:rPr lang="en-US" dirty="0"/>
              <a:t>auto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thefts by cluster</a:t>
            </a:r>
            <a:endParaRPr lang="en-US" dirty="0"/>
          </a:p>
        </p:txBody>
      </p:sp>
      <p:pic>
        <p:nvPicPr>
          <p:cNvPr id="7" name="Picture 6" descr="C:\Training\ibm data science\Final Images\cluster_results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2080" y="1789316"/>
            <a:ext cx="3255010" cy="41694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0538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CF7A04E8-D33E-244D-AFB2-10B9CDB5C5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5277" y="667662"/>
            <a:ext cx="8841409" cy="700643"/>
          </a:xfrm>
        </p:spPr>
        <p:txBody>
          <a:bodyPr>
            <a:normAutofit/>
          </a:bodyPr>
          <a:lstStyle/>
          <a:p>
            <a:r>
              <a:rPr lang="en-US" sz="2900" dirty="0" smtClean="0"/>
              <a:t>Map </a:t>
            </a:r>
            <a:r>
              <a:rPr lang="en-US" sz="2900" dirty="0" smtClean="0"/>
              <a:t>2: </a:t>
            </a:r>
            <a:r>
              <a:rPr lang="en-US" sz="2900" dirty="0"/>
              <a:t>Toronto </a:t>
            </a:r>
            <a:r>
              <a:rPr lang="en-US" sz="2900" dirty="0" smtClean="0"/>
              <a:t>Neighbourhood Clustering</a:t>
            </a:r>
            <a:endParaRPr lang="en-US" sz="2900" dirty="0"/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2015276" y="1368305"/>
            <a:ext cx="7879221" cy="485996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0409387" y="3707465"/>
            <a:ext cx="1525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dirty="0" smtClean="0"/>
              <a:t>High-risk</a:t>
            </a:r>
            <a:endParaRPr lang="en-NZ" dirty="0"/>
          </a:p>
        </p:txBody>
      </p:sp>
      <p:sp>
        <p:nvSpPr>
          <p:cNvPr id="7" name="Oval 6"/>
          <p:cNvSpPr/>
          <p:nvPr/>
        </p:nvSpPr>
        <p:spPr>
          <a:xfrm>
            <a:off x="10248181" y="3830129"/>
            <a:ext cx="144000" cy="14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9" name="TextBox 8"/>
          <p:cNvSpPr txBox="1"/>
          <p:nvPr/>
        </p:nvSpPr>
        <p:spPr>
          <a:xfrm>
            <a:off x="10409387" y="3421715"/>
            <a:ext cx="1525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dirty="0" smtClean="0"/>
              <a:t>Medium-risk</a:t>
            </a:r>
            <a:endParaRPr lang="en-NZ" dirty="0"/>
          </a:p>
        </p:txBody>
      </p:sp>
      <p:sp>
        <p:nvSpPr>
          <p:cNvPr id="11" name="Oval 10"/>
          <p:cNvSpPr/>
          <p:nvPr/>
        </p:nvSpPr>
        <p:spPr>
          <a:xfrm>
            <a:off x="10248181" y="3544379"/>
            <a:ext cx="144000" cy="14400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2" name="TextBox 11"/>
          <p:cNvSpPr txBox="1"/>
          <p:nvPr/>
        </p:nvSpPr>
        <p:spPr>
          <a:xfrm>
            <a:off x="10409387" y="3135965"/>
            <a:ext cx="1525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dirty="0" smtClean="0"/>
              <a:t>Low-risk</a:t>
            </a:r>
            <a:endParaRPr lang="en-NZ" dirty="0"/>
          </a:p>
        </p:txBody>
      </p:sp>
      <p:sp>
        <p:nvSpPr>
          <p:cNvPr id="13" name="Oval 12"/>
          <p:cNvSpPr/>
          <p:nvPr/>
        </p:nvSpPr>
        <p:spPr>
          <a:xfrm>
            <a:off x="10248181" y="3258629"/>
            <a:ext cx="144000" cy="144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30737794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AB58A585-52FA-4A45-B2D0-660EC2D22B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894" y="1161143"/>
            <a:ext cx="5198019" cy="619757"/>
          </a:xfrm>
        </p:spPr>
        <p:txBody>
          <a:bodyPr>
            <a:normAutofit fontScale="90000"/>
          </a:bodyPr>
          <a:lstStyle/>
          <a:p>
            <a:r>
              <a:rPr lang="en-US" dirty="0"/>
              <a:t>Top rated restaurants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82458FA-5D5F-6A41-B047-910858C1E14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10895" y="692875"/>
            <a:ext cx="4767262" cy="294194"/>
          </a:xfrm>
        </p:spPr>
        <p:txBody>
          <a:bodyPr/>
          <a:lstStyle/>
          <a:p>
            <a:r>
              <a:rPr lang="en-US" dirty="0" smtClean="0"/>
              <a:t>Fourth </a:t>
            </a:r>
            <a:r>
              <a:rPr lang="en-US" dirty="0" smtClean="0"/>
              <a:t>step: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6C3E0A7-1C3E-0A40-AC21-1EAD4086CBB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10895" y="1737358"/>
            <a:ext cx="4767262" cy="4677956"/>
          </a:xfrm>
        </p:spPr>
        <p:txBody>
          <a:bodyPr>
            <a:normAutofit/>
          </a:bodyPr>
          <a:lstStyle/>
          <a:p>
            <a:r>
              <a:rPr lang="en-US" sz="1500" dirty="0"/>
              <a:t>Foursquare API is used to </a:t>
            </a:r>
            <a:r>
              <a:rPr lang="en-US" sz="1500" dirty="0" smtClean="0"/>
              <a:t>find </a:t>
            </a:r>
            <a:r>
              <a:rPr lang="en-US" sz="1500" dirty="0"/>
              <a:t>all </a:t>
            </a:r>
            <a:r>
              <a:rPr lang="en-US" sz="1500" dirty="0" smtClean="0"/>
              <a:t>venues </a:t>
            </a:r>
            <a:r>
              <a:rPr lang="en-US" sz="1500" dirty="0"/>
              <a:t>based on locations of each </a:t>
            </a:r>
            <a:r>
              <a:rPr lang="en-US" sz="1500" dirty="0" smtClean="0"/>
              <a:t>neighbourhood</a:t>
            </a:r>
          </a:p>
          <a:p>
            <a:r>
              <a:rPr lang="en-US" sz="1500" dirty="0" smtClean="0"/>
              <a:t>There are 1,536 venues, with 288 categories. The top venues are coffee shops</a:t>
            </a:r>
          </a:p>
          <a:p>
            <a:r>
              <a:rPr lang="en-US" sz="1500" dirty="0"/>
              <a:t>A total of </a:t>
            </a:r>
            <a:r>
              <a:rPr lang="en-US" sz="1500" dirty="0" smtClean="0"/>
              <a:t>698 </a:t>
            </a:r>
            <a:r>
              <a:rPr lang="en-US" sz="1500" dirty="0" smtClean="0"/>
              <a:t>restaurants are identified based on key words in the category description.  Pizza places are the top restaurant</a:t>
            </a:r>
          </a:p>
          <a:p>
            <a:r>
              <a:rPr lang="en-US" sz="1500" dirty="0" smtClean="0"/>
              <a:t>Church-Young Corridor neighbourhood has the highest number of both venues and restaurants</a:t>
            </a:r>
          </a:p>
          <a:p>
            <a:r>
              <a:rPr lang="en-US" sz="1500" dirty="0" smtClean="0"/>
              <a:t>There are </a:t>
            </a:r>
            <a:r>
              <a:rPr lang="en-US" sz="1500" dirty="0" smtClean="0"/>
              <a:t>631 </a:t>
            </a:r>
            <a:r>
              <a:rPr lang="en-US" sz="1500" dirty="0" smtClean="0"/>
              <a:t>restaurants in low-risk neighbourhoods</a:t>
            </a:r>
          </a:p>
          <a:p>
            <a:endParaRPr lang="en-US" sz="1500" dirty="0" smtClean="0"/>
          </a:p>
          <a:p>
            <a:endParaRPr lang="en-US" sz="1500" dirty="0" smtClean="0"/>
          </a:p>
          <a:p>
            <a:endParaRPr lang="en-US" sz="1500" dirty="0"/>
          </a:p>
          <a:p>
            <a:endParaRPr lang="en-US" dirty="0"/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F82458FA-5D5F-6A41-B047-910858C1E142}"/>
              </a:ext>
            </a:extLst>
          </p:cNvPr>
          <p:cNvSpPr txBox="1">
            <a:spLocks/>
          </p:cNvSpPr>
          <p:nvPr/>
        </p:nvSpPr>
        <p:spPr>
          <a:xfrm>
            <a:off x="6187408" y="1651098"/>
            <a:ext cx="4767262" cy="294194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i="0" kern="1200" spc="300">
                <a:solidFill>
                  <a:schemeClr val="tx2"/>
                </a:solidFill>
                <a:latin typeface="+mn-lt"/>
                <a:ea typeface="+mn-ea"/>
                <a:cs typeface="Gill Sans Light" panose="020B0302020104020203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b="0" i="0" kern="1200">
                <a:solidFill>
                  <a:schemeClr val="tx2"/>
                </a:solidFill>
                <a:latin typeface="+mn-lt"/>
                <a:ea typeface="+mn-ea"/>
                <a:cs typeface="Gill Sans Light" panose="020B0302020104020203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b="0" i="0" kern="1200">
                <a:solidFill>
                  <a:schemeClr val="tx2"/>
                </a:solidFill>
                <a:latin typeface="+mn-lt"/>
                <a:ea typeface="+mn-ea"/>
                <a:cs typeface="Gill Sans Light" panose="020B0302020104020203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b="0" i="0" kern="1200">
                <a:solidFill>
                  <a:schemeClr val="tx2"/>
                </a:solidFill>
                <a:latin typeface="+mn-lt"/>
                <a:ea typeface="+mn-ea"/>
                <a:cs typeface="Gill Sans Light" panose="020B0302020104020203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b="0" i="0" kern="1200">
                <a:solidFill>
                  <a:schemeClr val="tx2"/>
                </a:solidFill>
                <a:latin typeface="+mn-lt"/>
                <a:ea typeface="+mn-ea"/>
                <a:cs typeface="Gill Sans Light" panose="020B0302020104020203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Graph 2: Top venues and restaurants</a:t>
            </a:r>
            <a:endParaRPr lang="en-US" dirty="0"/>
          </a:p>
        </p:txBody>
      </p:sp>
      <p:pic>
        <p:nvPicPr>
          <p:cNvPr id="13" name="Picture 12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7408" y="1988834"/>
            <a:ext cx="4990928" cy="4180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716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25">
      <a:dk1>
        <a:srgbClr val="3F3F3F"/>
      </a:dk1>
      <a:lt1>
        <a:srgbClr val="FFFFFF"/>
      </a:lt1>
      <a:dk2>
        <a:srgbClr val="000000"/>
      </a:dk2>
      <a:lt2>
        <a:srgbClr val="A5A5A5"/>
      </a:lt2>
      <a:accent1>
        <a:srgbClr val="00194C"/>
      </a:accent1>
      <a:accent2>
        <a:srgbClr val="EAB200"/>
      </a:accent2>
      <a:accent3>
        <a:srgbClr val="DDDDDD"/>
      </a:accent3>
      <a:accent4>
        <a:srgbClr val="954F72"/>
      </a:accent4>
      <a:accent5>
        <a:srgbClr val="00843B"/>
      </a:accent5>
      <a:accent6>
        <a:srgbClr val="014067"/>
      </a:accent6>
      <a:hlink>
        <a:srgbClr val="00194C"/>
      </a:hlink>
      <a:folHlink>
        <a:srgbClr val="954F72"/>
      </a:folHlink>
    </a:clrScheme>
    <a:fontScheme name="Custom 28">
      <a:majorFont>
        <a:latin typeface="Gill Sans MT"/>
        <a:ea typeface=""/>
        <a:cs typeface=""/>
      </a:majorFont>
      <a:minorFont>
        <a:latin typeface="Gill Sans Nova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78646930_Travel presentation_AAS_v4" id="{69A0B7D3-DFC2-4DF4-94EE-39D7101E6D25}" vid="{C2C8F544-DED4-470E-87EA-91DC811D31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CFE2D894-9887-4C6E-B664-EB7E082F346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2A67AA4-7A39-4D54-84CA-5821BEF7F79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9DE6D2A-0A40-4DAB-B8AE-656243D6AB33}">
  <ds:schemaRefs>
    <ds:schemaRef ds:uri="http://purl.org/dc/elements/1.1/"/>
    <ds:schemaRef ds:uri="http://purl.org/dc/terms/"/>
    <ds:schemaRef ds:uri="71af3243-3dd4-4a8d-8c0d-dd76da1f02a5"/>
    <ds:schemaRef ds:uri="http://www.w3.org/XML/1998/namespace"/>
    <ds:schemaRef ds:uri="http://schemas.microsoft.com/office/2006/documentManagement/types"/>
    <ds:schemaRef ds:uri="http://schemas.openxmlformats.org/package/2006/metadata/core-properties"/>
    <ds:schemaRef ds:uri="http://schemas.microsoft.com/office/2006/metadata/properties"/>
    <ds:schemaRef ds:uri="http://schemas.microsoft.com/office/infopath/2007/PartnerControls"/>
    <ds:schemaRef ds:uri="16c05727-aa75-4e4a-9b5f-8a80a1165891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tf78646930_win32</Template>
  <TotalTime>0</TotalTime>
  <Words>573</Words>
  <Application>Microsoft Office PowerPoint</Application>
  <PresentationFormat>Widescreen</PresentationFormat>
  <Paragraphs>74</Paragraphs>
  <Slides>14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4" baseType="lpstr">
      <vt:lpstr>Arial</vt:lpstr>
      <vt:lpstr>Bebas</vt:lpstr>
      <vt:lpstr>Calibri</vt:lpstr>
      <vt:lpstr>Gill Sans</vt:lpstr>
      <vt:lpstr>Gill Sans Light</vt:lpstr>
      <vt:lpstr>Gill Sans MT</vt:lpstr>
      <vt:lpstr>Gill Sans Nova Light</vt:lpstr>
      <vt:lpstr>Helvetica Light</vt:lpstr>
      <vt:lpstr>Wingdings</vt:lpstr>
      <vt:lpstr>Office Theme</vt:lpstr>
      <vt:lpstr>Top Restaurants and Auto Thefts in Toronto, Canada</vt:lpstr>
      <vt:lpstr>Case study When visiting Toronto, travelers will want to:</vt:lpstr>
      <vt:lpstr>This will appeal to:   Travelers    Travel companies   New restaurant owners </vt:lpstr>
      <vt:lpstr>Gathering neighbourhoods</vt:lpstr>
      <vt:lpstr>Map 1: Toronto Neighbourhoods &amp; Centroids</vt:lpstr>
      <vt:lpstr>Auto thefts</vt:lpstr>
      <vt:lpstr>Clustering</vt:lpstr>
      <vt:lpstr>Map 2: Toronto Neighbourhood Clustering</vt:lpstr>
      <vt:lpstr>Top rated restaurants</vt:lpstr>
      <vt:lpstr>Map 3: Toronto Restaurants in Low-Risk Neighbourhoods</vt:lpstr>
      <vt:lpstr>Top restaurants in low-risk neighbourhoods</vt:lpstr>
      <vt:lpstr>Map 4: Top Restaurants in Low-Risk Neighbourhoods</vt:lpstr>
      <vt:lpstr>High-Risk Neighbourhoods</vt:lpstr>
      <vt:lpstr>THANK YOU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2021-02-14T01:25:59Z</dcterms:created>
  <dcterms:modified xsi:type="dcterms:W3CDTF">2021-02-23T11:12:50Z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